
<file path=[Content_Types].xml><?xml version="1.0" encoding="utf-8"?>
<Types xmlns="http://schemas.openxmlformats.org/package/2006/content-types">
  <Default Extension="png" ContentType="image/png"/>
  <Default Extension="jpeg" ContentType="image/jpeg"/>
  <Default Extension="mov" ContentType="video/quicktime"/>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5"/>
  </p:notesMasterIdLst>
  <p:sldIdLst>
    <p:sldId id="257" r:id="rId2"/>
    <p:sldId id="311" r:id="rId3"/>
    <p:sldId id="258" r:id="rId4"/>
    <p:sldId id="317" r:id="rId5"/>
    <p:sldId id="260" r:id="rId6"/>
    <p:sldId id="261" r:id="rId7"/>
    <p:sldId id="262" r:id="rId8"/>
    <p:sldId id="263" r:id="rId9"/>
    <p:sldId id="286" r:id="rId10"/>
    <p:sldId id="264" r:id="rId11"/>
    <p:sldId id="265" r:id="rId12"/>
    <p:sldId id="300" r:id="rId13"/>
    <p:sldId id="287" r:id="rId14"/>
    <p:sldId id="280" r:id="rId15"/>
    <p:sldId id="319" r:id="rId16"/>
    <p:sldId id="268" r:id="rId17"/>
    <p:sldId id="269" r:id="rId18"/>
    <p:sldId id="306" r:id="rId19"/>
    <p:sldId id="299" r:id="rId20"/>
    <p:sldId id="292" r:id="rId21"/>
    <p:sldId id="294" r:id="rId22"/>
    <p:sldId id="304" r:id="rId23"/>
    <p:sldId id="295" r:id="rId24"/>
    <p:sldId id="305" r:id="rId25"/>
    <p:sldId id="276" r:id="rId26"/>
    <p:sldId id="281" r:id="rId27"/>
    <p:sldId id="290" r:id="rId28"/>
    <p:sldId id="274" r:id="rId29"/>
    <p:sldId id="307" r:id="rId30"/>
    <p:sldId id="289" r:id="rId31"/>
    <p:sldId id="283" r:id="rId32"/>
    <p:sldId id="282" r:id="rId33"/>
    <p:sldId id="301" r:id="rId34"/>
    <p:sldId id="310" r:id="rId35"/>
    <p:sldId id="308" r:id="rId36"/>
    <p:sldId id="266" r:id="rId37"/>
    <p:sldId id="313" r:id="rId38"/>
    <p:sldId id="297" r:id="rId39"/>
    <p:sldId id="312" r:id="rId40"/>
    <p:sldId id="315" r:id="rId41"/>
    <p:sldId id="314" r:id="rId42"/>
    <p:sldId id="284" r:id="rId43"/>
    <p:sldId id="285" r:id="rId44"/>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9" d="100"/>
          <a:sy n="109" d="100"/>
        </p:scale>
        <p:origin x="636"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BDEA398-B6F2-4FBC-9FE1-F993CC0EDC63}" type="datetimeFigureOut">
              <a:rPr lang="tr-TR" smtClean="0"/>
              <a:t>6.04.2023</a:t>
            </a:fld>
            <a:endParaRPr lang="tr-T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D56134-E236-4794-8C51-8D61A1EFDCA5}" type="slidenum">
              <a:rPr lang="tr-TR" smtClean="0"/>
              <a:t>‹#›</a:t>
            </a:fld>
            <a:endParaRPr lang="tr-TR"/>
          </a:p>
        </p:txBody>
      </p:sp>
    </p:spTree>
    <p:extLst>
      <p:ext uri="{BB962C8B-B14F-4D97-AF65-F5344CB8AC3E}">
        <p14:creationId xmlns:p14="http://schemas.microsoft.com/office/powerpoint/2010/main" val="5397536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5 Quiz </a:t>
            </a:r>
            <a:r>
              <a:rPr lang="en-US" dirty="0" err="1" smtClean="0"/>
              <a:t>sorusu</a:t>
            </a:r>
            <a:r>
              <a:rPr lang="en-US" dirty="0" smtClean="0"/>
              <a:t> 1</a:t>
            </a:r>
            <a:r>
              <a:rPr lang="en-US" baseline="0" dirty="0" smtClean="0"/>
              <a:t> </a:t>
            </a:r>
            <a:r>
              <a:rPr lang="en-US" baseline="0" dirty="0" err="1" smtClean="0"/>
              <a:t>ek</a:t>
            </a:r>
            <a:r>
              <a:rPr lang="en-US" baseline="0" dirty="0" smtClean="0"/>
              <a:t> </a:t>
            </a:r>
            <a:r>
              <a:rPr lang="en-US" baseline="0" dirty="0" err="1" smtClean="0"/>
              <a:t>soru</a:t>
            </a:r>
            <a:r>
              <a:rPr lang="en-US" baseline="0" dirty="0" smtClean="0"/>
              <a:t>. Quiz </a:t>
            </a:r>
            <a:r>
              <a:rPr lang="en-US" baseline="0" dirty="0" err="1" smtClean="0"/>
              <a:t>soruarını</a:t>
            </a:r>
            <a:r>
              <a:rPr lang="en-US" baseline="0" dirty="0" smtClean="0"/>
              <a:t> Doğru </a:t>
            </a:r>
            <a:r>
              <a:rPr lang="en-US" baseline="0" dirty="0" err="1" smtClean="0"/>
              <a:t>cevaplayıp</a:t>
            </a:r>
            <a:r>
              <a:rPr lang="en-US" baseline="0" dirty="0" smtClean="0"/>
              <a:t> </a:t>
            </a:r>
            <a:r>
              <a:rPr lang="en-US" baseline="0" dirty="0" err="1" smtClean="0"/>
              <a:t>ek</a:t>
            </a:r>
            <a:r>
              <a:rPr lang="en-US" baseline="0" dirty="0" smtClean="0"/>
              <a:t> </a:t>
            </a:r>
            <a:r>
              <a:rPr lang="en-US" baseline="0" dirty="0" err="1" smtClean="0"/>
              <a:t>soruya</a:t>
            </a:r>
            <a:r>
              <a:rPr lang="en-US" baseline="0" dirty="0" smtClean="0"/>
              <a:t> </a:t>
            </a:r>
            <a:r>
              <a:rPr lang="en-US" baseline="0" dirty="0" err="1" smtClean="0"/>
              <a:t>en</a:t>
            </a:r>
            <a:r>
              <a:rPr lang="en-US" baseline="0" dirty="0" smtClean="0"/>
              <a:t> </a:t>
            </a:r>
            <a:r>
              <a:rPr lang="en-US" baseline="0" dirty="0" err="1" smtClean="0"/>
              <a:t>yakın</a:t>
            </a:r>
            <a:r>
              <a:rPr lang="en-US" baseline="0" dirty="0" smtClean="0"/>
              <a:t> </a:t>
            </a:r>
            <a:r>
              <a:rPr lang="en-US" baseline="0" dirty="0" err="1" smtClean="0"/>
              <a:t>cevabı</a:t>
            </a:r>
            <a:r>
              <a:rPr lang="en-US" baseline="0" dirty="0" smtClean="0"/>
              <a:t> </a:t>
            </a:r>
            <a:r>
              <a:rPr lang="en-US" baseline="0" dirty="0" err="1" smtClean="0"/>
              <a:t>verenler</a:t>
            </a:r>
            <a:r>
              <a:rPr lang="en-US" baseline="0" dirty="0" smtClean="0"/>
              <a:t> </a:t>
            </a:r>
            <a:r>
              <a:rPr lang="en-US" baseline="0" dirty="0" err="1" smtClean="0"/>
              <a:t>kabul</a:t>
            </a:r>
            <a:r>
              <a:rPr lang="en-US" baseline="0" dirty="0" smtClean="0"/>
              <a:t> </a:t>
            </a:r>
            <a:r>
              <a:rPr lang="en-US" baseline="0" dirty="0" err="1" smtClean="0"/>
              <a:t>ediliyor</a:t>
            </a:r>
            <a:r>
              <a:rPr lang="en-US" baseline="0" dirty="0" smtClean="0"/>
              <a:t>. </a:t>
            </a:r>
            <a:r>
              <a:rPr lang="en-US" baseline="0" dirty="0" err="1" smtClean="0"/>
              <a:t>Eğer</a:t>
            </a:r>
            <a:r>
              <a:rPr lang="en-US" baseline="0" dirty="0" smtClean="0"/>
              <a:t> </a:t>
            </a:r>
            <a:r>
              <a:rPr lang="en-US" baseline="0" dirty="0" err="1" smtClean="0"/>
              <a:t>eşitlik</a:t>
            </a:r>
            <a:r>
              <a:rPr lang="en-US" baseline="0" dirty="0" smtClean="0"/>
              <a:t> </a:t>
            </a:r>
            <a:r>
              <a:rPr lang="en-US" baseline="0" dirty="0" err="1" smtClean="0"/>
              <a:t>olursa</a:t>
            </a:r>
            <a:r>
              <a:rPr lang="en-US" baseline="0" dirty="0" smtClean="0"/>
              <a:t> ilk </a:t>
            </a:r>
            <a:r>
              <a:rPr lang="en-US" baseline="0" dirty="0" err="1" smtClean="0"/>
              <a:t>başvuran</a:t>
            </a:r>
            <a:r>
              <a:rPr lang="en-US" baseline="0" dirty="0" smtClean="0"/>
              <a:t> </a:t>
            </a:r>
            <a:r>
              <a:rPr lang="en-US" baseline="0" dirty="0" err="1" smtClean="0"/>
              <a:t>kabul</a:t>
            </a:r>
            <a:r>
              <a:rPr lang="en-US" baseline="0" dirty="0" smtClean="0"/>
              <a:t> </a:t>
            </a:r>
            <a:r>
              <a:rPr lang="en-US" baseline="0" dirty="0" err="1" smtClean="0"/>
              <a:t>ediliyor</a:t>
            </a:r>
            <a:r>
              <a:rPr lang="en-US" baseline="0" dirty="0" smtClean="0"/>
              <a:t>.</a:t>
            </a:r>
            <a:endParaRPr lang="tr-TR" dirty="0"/>
          </a:p>
        </p:txBody>
      </p:sp>
      <p:sp>
        <p:nvSpPr>
          <p:cNvPr id="4" name="Footer Placeholder 3"/>
          <p:cNvSpPr>
            <a:spLocks noGrp="1"/>
          </p:cNvSpPr>
          <p:nvPr>
            <p:ph type="ftr" sz="quarter" idx="10"/>
          </p:nvPr>
        </p:nvSpPr>
        <p:spPr/>
        <p:txBody>
          <a:bodyPr/>
          <a:lstStyle/>
          <a:p>
            <a:endParaRPr lang="tr-TR"/>
          </a:p>
        </p:txBody>
      </p:sp>
      <p:sp>
        <p:nvSpPr>
          <p:cNvPr id="5" name="Slide Number Placeholder 4"/>
          <p:cNvSpPr>
            <a:spLocks noGrp="1"/>
          </p:cNvSpPr>
          <p:nvPr>
            <p:ph type="sldNum" sz="quarter" idx="11"/>
          </p:nvPr>
        </p:nvSpPr>
        <p:spPr/>
        <p:txBody>
          <a:bodyPr/>
          <a:lstStyle/>
          <a:p>
            <a:fld id="{58A2A2C4-4C1F-4E62-A5C3-BA2B8DBC8452}" type="slidenum">
              <a:rPr lang="tr-TR" smtClean="0"/>
              <a:t>7</a:t>
            </a:fld>
            <a:endParaRPr lang="tr-TR"/>
          </a:p>
        </p:txBody>
      </p:sp>
    </p:spTree>
    <p:extLst>
      <p:ext uri="{BB962C8B-B14F-4D97-AF65-F5344CB8AC3E}">
        <p14:creationId xmlns:p14="http://schemas.microsoft.com/office/powerpoint/2010/main" val="41534853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tr-TR" dirty="0" smtClean="0"/>
              <a:t>Her hafta rezervasyon formu tamamlanan adaylara vizeye ilişkin e-posta iletiliyor</a:t>
            </a:r>
          </a:p>
          <a:p>
            <a:endParaRPr lang="tr-TR" dirty="0"/>
          </a:p>
        </p:txBody>
      </p:sp>
      <p:sp>
        <p:nvSpPr>
          <p:cNvPr id="4" name="Footer Placeholder 3"/>
          <p:cNvSpPr>
            <a:spLocks noGrp="1"/>
          </p:cNvSpPr>
          <p:nvPr>
            <p:ph type="ftr" sz="quarter" idx="10"/>
          </p:nvPr>
        </p:nvSpPr>
        <p:spPr/>
        <p:txBody>
          <a:bodyPr/>
          <a:lstStyle/>
          <a:p>
            <a:endParaRPr lang="tr-TR"/>
          </a:p>
        </p:txBody>
      </p:sp>
      <p:sp>
        <p:nvSpPr>
          <p:cNvPr id="5" name="Slide Number Placeholder 4"/>
          <p:cNvSpPr>
            <a:spLocks noGrp="1"/>
          </p:cNvSpPr>
          <p:nvPr>
            <p:ph type="sldNum" sz="quarter" idx="11"/>
          </p:nvPr>
        </p:nvSpPr>
        <p:spPr/>
        <p:txBody>
          <a:bodyPr/>
          <a:lstStyle/>
          <a:p>
            <a:fld id="{58A2A2C4-4C1F-4E62-A5C3-BA2B8DBC8452}" type="slidenum">
              <a:rPr lang="tr-TR" smtClean="0"/>
              <a:t>11</a:t>
            </a:fld>
            <a:endParaRPr lang="tr-TR"/>
          </a:p>
        </p:txBody>
      </p:sp>
    </p:spTree>
    <p:extLst>
      <p:ext uri="{BB962C8B-B14F-4D97-AF65-F5344CB8AC3E}">
        <p14:creationId xmlns:p14="http://schemas.microsoft.com/office/powerpoint/2010/main" val="13803615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Adding a stop (via): Click on Add and enter your desired stop. This can be used to create a specific route, for instance if you want to pick up a friend or if seat reservations are not available on the most direct route. You can do this either manually, or picking one from the list of nearby stations detected by GPS.</a:t>
            </a:r>
          </a:p>
          <a:p>
            <a:r>
              <a:rPr lang="en-US" dirty="0" smtClean="0"/>
              <a:t>No seat reservations required: This will filter out any trains with seat reservation requirements, so you don't have to pay any extra money for the train you’re travelling on. </a:t>
            </a:r>
          </a:p>
          <a:p>
            <a:r>
              <a:rPr lang="en-US" dirty="0" err="1" smtClean="0"/>
              <a:t>Interrail</a:t>
            </a:r>
            <a:r>
              <a:rPr lang="en-US" dirty="0" smtClean="0"/>
              <a:t>/ </a:t>
            </a:r>
            <a:r>
              <a:rPr lang="en-US" dirty="0" err="1" smtClean="0"/>
              <a:t>Eurail</a:t>
            </a:r>
            <a:r>
              <a:rPr lang="en-US" dirty="0" smtClean="0"/>
              <a:t> Pass network only: A few trains in Europe are not included in the Pass. If you turn this filter on, these trains will be filtered out of your route recommendations.</a:t>
            </a:r>
          </a:p>
          <a:p>
            <a:r>
              <a:rPr lang="en-US" dirty="0" smtClean="0"/>
              <a:t>Number of train changes: If you don’t like changing trains, you can limit the amount of changes in your itinerary. Do keep in mind that this can increase your total travel time. </a:t>
            </a:r>
          </a:p>
          <a:p>
            <a:r>
              <a:rPr lang="en-US" dirty="0" smtClean="0"/>
              <a:t>Transfer time: Prefer a bit more time between train changes to avoid connection stress? Then apply this filter to your trip, and adjust to your liking. </a:t>
            </a:r>
            <a:endParaRPr lang="tr-TR" dirty="0"/>
          </a:p>
        </p:txBody>
      </p:sp>
      <p:sp>
        <p:nvSpPr>
          <p:cNvPr id="4" name="Footer Placeholder 3"/>
          <p:cNvSpPr>
            <a:spLocks noGrp="1"/>
          </p:cNvSpPr>
          <p:nvPr>
            <p:ph type="ftr" sz="quarter" idx="10"/>
          </p:nvPr>
        </p:nvSpPr>
        <p:spPr/>
        <p:txBody>
          <a:bodyPr/>
          <a:lstStyle/>
          <a:p>
            <a:endParaRPr lang="tr-TR"/>
          </a:p>
        </p:txBody>
      </p:sp>
      <p:sp>
        <p:nvSpPr>
          <p:cNvPr id="5" name="Slide Number Placeholder 4"/>
          <p:cNvSpPr>
            <a:spLocks noGrp="1"/>
          </p:cNvSpPr>
          <p:nvPr>
            <p:ph type="sldNum" sz="quarter" idx="11"/>
          </p:nvPr>
        </p:nvSpPr>
        <p:spPr/>
        <p:txBody>
          <a:bodyPr/>
          <a:lstStyle/>
          <a:p>
            <a:fld id="{58A2A2C4-4C1F-4E62-A5C3-BA2B8DBC8452}" type="slidenum">
              <a:rPr lang="tr-TR" smtClean="0"/>
              <a:t>20</a:t>
            </a:fld>
            <a:endParaRPr lang="tr-TR"/>
          </a:p>
        </p:txBody>
      </p:sp>
    </p:spTree>
    <p:extLst>
      <p:ext uri="{BB962C8B-B14F-4D97-AF65-F5344CB8AC3E}">
        <p14:creationId xmlns:p14="http://schemas.microsoft.com/office/powerpoint/2010/main" val="4113787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RNG’da</a:t>
            </a:r>
            <a:r>
              <a:rPr lang="en-US" dirty="0" smtClean="0"/>
              <a:t> </a:t>
            </a:r>
            <a:r>
              <a:rPr lang="en-US" dirty="0" err="1" smtClean="0"/>
              <a:t>ulusal</a:t>
            </a:r>
            <a:r>
              <a:rPr lang="en-US" dirty="0" smtClean="0"/>
              <a:t> </a:t>
            </a:r>
            <a:r>
              <a:rPr lang="en-US" dirty="0" err="1" smtClean="0"/>
              <a:t>tren</a:t>
            </a:r>
            <a:r>
              <a:rPr lang="en-US" dirty="0" smtClean="0"/>
              <a:t> </a:t>
            </a:r>
            <a:r>
              <a:rPr lang="en-US" dirty="0" err="1" smtClean="0"/>
              <a:t>sisteminin</a:t>
            </a:r>
            <a:r>
              <a:rPr lang="en-US" dirty="0" smtClean="0"/>
              <a:t> web </a:t>
            </a:r>
            <a:r>
              <a:rPr lang="en-US" dirty="0" err="1" smtClean="0"/>
              <a:t>sitesini</a:t>
            </a:r>
            <a:r>
              <a:rPr lang="en-US" dirty="0" smtClean="0"/>
              <a:t> </a:t>
            </a:r>
            <a:r>
              <a:rPr lang="en-US" dirty="0" err="1" smtClean="0"/>
              <a:t>bulabilirsiniz</a:t>
            </a:r>
            <a:endParaRPr lang="en-US" dirty="0" smtClean="0"/>
          </a:p>
          <a:p>
            <a:endParaRPr lang="tr-TR" dirty="0"/>
          </a:p>
        </p:txBody>
      </p:sp>
      <p:sp>
        <p:nvSpPr>
          <p:cNvPr id="4" name="Slide Number Placeholder 3"/>
          <p:cNvSpPr>
            <a:spLocks noGrp="1"/>
          </p:cNvSpPr>
          <p:nvPr>
            <p:ph type="sldNum" sz="quarter" idx="10"/>
          </p:nvPr>
        </p:nvSpPr>
        <p:spPr/>
        <p:txBody>
          <a:bodyPr/>
          <a:lstStyle/>
          <a:p>
            <a:fld id="{DAD56134-E236-4794-8C51-8D61A1EFDCA5}" type="slidenum">
              <a:rPr lang="tr-TR" smtClean="0"/>
              <a:t>25</a:t>
            </a:fld>
            <a:endParaRPr lang="tr-TR"/>
          </a:p>
        </p:txBody>
      </p:sp>
    </p:spTree>
    <p:extLst>
      <p:ext uri="{BB962C8B-B14F-4D97-AF65-F5344CB8AC3E}">
        <p14:creationId xmlns:p14="http://schemas.microsoft.com/office/powerpoint/2010/main" val="18655218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tr-T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tr-TR"/>
          </a:p>
        </p:txBody>
      </p:sp>
      <p:sp>
        <p:nvSpPr>
          <p:cNvPr id="4" name="Date Placeholder 3"/>
          <p:cNvSpPr>
            <a:spLocks noGrp="1"/>
          </p:cNvSpPr>
          <p:nvPr>
            <p:ph type="dt" sz="half" idx="10"/>
          </p:nvPr>
        </p:nvSpPr>
        <p:spPr/>
        <p:txBody>
          <a:bodyPr/>
          <a:lstStyle/>
          <a:p>
            <a:fld id="{B3D5C8D7-739D-4621-A98E-1F933C61D982}" type="datetimeFigureOut">
              <a:rPr lang="tr-TR" smtClean="0"/>
              <a:t>6.04.2023</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D630F7C7-2911-40A8-A55A-366AE8181B9F}" type="slidenum">
              <a:rPr lang="tr-TR" smtClean="0"/>
              <a:t>‹#›</a:t>
            </a:fld>
            <a:endParaRPr lang="tr-TR"/>
          </a:p>
        </p:txBody>
      </p:sp>
    </p:spTree>
    <p:extLst>
      <p:ext uri="{BB962C8B-B14F-4D97-AF65-F5344CB8AC3E}">
        <p14:creationId xmlns:p14="http://schemas.microsoft.com/office/powerpoint/2010/main" val="36295257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tr-TR"/>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4" name="Date Placeholder 3"/>
          <p:cNvSpPr>
            <a:spLocks noGrp="1"/>
          </p:cNvSpPr>
          <p:nvPr>
            <p:ph type="dt" sz="half" idx="10"/>
          </p:nvPr>
        </p:nvSpPr>
        <p:spPr/>
        <p:txBody>
          <a:bodyPr/>
          <a:lstStyle/>
          <a:p>
            <a:fld id="{B3D5C8D7-739D-4621-A98E-1F933C61D982}" type="datetimeFigureOut">
              <a:rPr lang="tr-TR" smtClean="0"/>
              <a:t>6.04.2023</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D630F7C7-2911-40A8-A55A-366AE8181B9F}" type="slidenum">
              <a:rPr lang="tr-TR" smtClean="0"/>
              <a:t>‹#›</a:t>
            </a:fld>
            <a:endParaRPr lang="tr-TR"/>
          </a:p>
        </p:txBody>
      </p:sp>
    </p:spTree>
    <p:extLst>
      <p:ext uri="{BB962C8B-B14F-4D97-AF65-F5344CB8AC3E}">
        <p14:creationId xmlns:p14="http://schemas.microsoft.com/office/powerpoint/2010/main" val="19427534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tr-T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4" name="Date Placeholder 3"/>
          <p:cNvSpPr>
            <a:spLocks noGrp="1"/>
          </p:cNvSpPr>
          <p:nvPr>
            <p:ph type="dt" sz="half" idx="10"/>
          </p:nvPr>
        </p:nvSpPr>
        <p:spPr/>
        <p:txBody>
          <a:bodyPr/>
          <a:lstStyle/>
          <a:p>
            <a:fld id="{B3D5C8D7-739D-4621-A98E-1F933C61D982}" type="datetimeFigureOut">
              <a:rPr lang="tr-TR" smtClean="0"/>
              <a:t>6.04.2023</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D630F7C7-2911-40A8-A55A-366AE8181B9F}" type="slidenum">
              <a:rPr lang="tr-TR" smtClean="0"/>
              <a:t>‹#›</a:t>
            </a:fld>
            <a:endParaRPr lang="tr-TR"/>
          </a:p>
        </p:txBody>
      </p:sp>
    </p:spTree>
    <p:extLst>
      <p:ext uri="{BB962C8B-B14F-4D97-AF65-F5344CB8AC3E}">
        <p14:creationId xmlns:p14="http://schemas.microsoft.com/office/powerpoint/2010/main" val="9747172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tr-TR"/>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4" name="Date Placeholder 3"/>
          <p:cNvSpPr>
            <a:spLocks noGrp="1"/>
          </p:cNvSpPr>
          <p:nvPr>
            <p:ph type="dt" sz="half" idx="10"/>
          </p:nvPr>
        </p:nvSpPr>
        <p:spPr/>
        <p:txBody>
          <a:bodyPr/>
          <a:lstStyle/>
          <a:p>
            <a:fld id="{B3D5C8D7-739D-4621-A98E-1F933C61D982}" type="datetimeFigureOut">
              <a:rPr lang="tr-TR" smtClean="0"/>
              <a:t>6.04.2023</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D630F7C7-2911-40A8-A55A-366AE8181B9F}" type="slidenum">
              <a:rPr lang="tr-TR" smtClean="0"/>
              <a:t>‹#›</a:t>
            </a:fld>
            <a:endParaRPr lang="tr-TR"/>
          </a:p>
        </p:txBody>
      </p:sp>
    </p:spTree>
    <p:extLst>
      <p:ext uri="{BB962C8B-B14F-4D97-AF65-F5344CB8AC3E}">
        <p14:creationId xmlns:p14="http://schemas.microsoft.com/office/powerpoint/2010/main" val="7999770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tr-T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3D5C8D7-739D-4621-A98E-1F933C61D982}" type="datetimeFigureOut">
              <a:rPr lang="tr-TR" smtClean="0"/>
              <a:t>6.04.2023</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D630F7C7-2911-40A8-A55A-366AE8181B9F}" type="slidenum">
              <a:rPr lang="tr-TR" smtClean="0"/>
              <a:t>‹#›</a:t>
            </a:fld>
            <a:endParaRPr lang="tr-TR"/>
          </a:p>
        </p:txBody>
      </p:sp>
    </p:spTree>
    <p:extLst>
      <p:ext uri="{BB962C8B-B14F-4D97-AF65-F5344CB8AC3E}">
        <p14:creationId xmlns:p14="http://schemas.microsoft.com/office/powerpoint/2010/main" val="31709321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tr-TR"/>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5" name="Date Placeholder 4"/>
          <p:cNvSpPr>
            <a:spLocks noGrp="1"/>
          </p:cNvSpPr>
          <p:nvPr>
            <p:ph type="dt" sz="half" idx="10"/>
          </p:nvPr>
        </p:nvSpPr>
        <p:spPr/>
        <p:txBody>
          <a:bodyPr/>
          <a:lstStyle/>
          <a:p>
            <a:fld id="{B3D5C8D7-739D-4621-A98E-1F933C61D982}" type="datetimeFigureOut">
              <a:rPr lang="tr-TR" smtClean="0"/>
              <a:t>6.04.2023</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D630F7C7-2911-40A8-A55A-366AE8181B9F}" type="slidenum">
              <a:rPr lang="tr-TR" smtClean="0"/>
              <a:t>‹#›</a:t>
            </a:fld>
            <a:endParaRPr lang="tr-TR"/>
          </a:p>
        </p:txBody>
      </p:sp>
    </p:spTree>
    <p:extLst>
      <p:ext uri="{BB962C8B-B14F-4D97-AF65-F5344CB8AC3E}">
        <p14:creationId xmlns:p14="http://schemas.microsoft.com/office/powerpoint/2010/main" val="23484895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tr-T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7" name="Date Placeholder 6"/>
          <p:cNvSpPr>
            <a:spLocks noGrp="1"/>
          </p:cNvSpPr>
          <p:nvPr>
            <p:ph type="dt" sz="half" idx="10"/>
          </p:nvPr>
        </p:nvSpPr>
        <p:spPr/>
        <p:txBody>
          <a:bodyPr/>
          <a:lstStyle/>
          <a:p>
            <a:fld id="{B3D5C8D7-739D-4621-A98E-1F933C61D982}" type="datetimeFigureOut">
              <a:rPr lang="tr-TR" smtClean="0"/>
              <a:t>6.04.2023</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D630F7C7-2911-40A8-A55A-366AE8181B9F}" type="slidenum">
              <a:rPr lang="tr-TR" smtClean="0"/>
              <a:t>‹#›</a:t>
            </a:fld>
            <a:endParaRPr lang="tr-TR"/>
          </a:p>
        </p:txBody>
      </p:sp>
    </p:spTree>
    <p:extLst>
      <p:ext uri="{BB962C8B-B14F-4D97-AF65-F5344CB8AC3E}">
        <p14:creationId xmlns:p14="http://schemas.microsoft.com/office/powerpoint/2010/main" val="14357467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tr-TR"/>
          </a:p>
        </p:txBody>
      </p:sp>
      <p:sp>
        <p:nvSpPr>
          <p:cNvPr id="3" name="Date Placeholder 2"/>
          <p:cNvSpPr>
            <a:spLocks noGrp="1"/>
          </p:cNvSpPr>
          <p:nvPr>
            <p:ph type="dt" sz="half" idx="10"/>
          </p:nvPr>
        </p:nvSpPr>
        <p:spPr/>
        <p:txBody>
          <a:bodyPr/>
          <a:lstStyle/>
          <a:p>
            <a:fld id="{B3D5C8D7-739D-4621-A98E-1F933C61D982}" type="datetimeFigureOut">
              <a:rPr lang="tr-TR" smtClean="0"/>
              <a:t>6.04.2023</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D630F7C7-2911-40A8-A55A-366AE8181B9F}" type="slidenum">
              <a:rPr lang="tr-TR" smtClean="0"/>
              <a:t>‹#›</a:t>
            </a:fld>
            <a:endParaRPr lang="tr-TR"/>
          </a:p>
        </p:txBody>
      </p:sp>
    </p:spTree>
    <p:extLst>
      <p:ext uri="{BB962C8B-B14F-4D97-AF65-F5344CB8AC3E}">
        <p14:creationId xmlns:p14="http://schemas.microsoft.com/office/powerpoint/2010/main" val="9677574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3D5C8D7-739D-4621-A98E-1F933C61D982}" type="datetimeFigureOut">
              <a:rPr lang="tr-TR" smtClean="0"/>
              <a:t>6.04.2023</a:t>
            </a:fld>
            <a:endParaRPr lang="tr-TR"/>
          </a:p>
        </p:txBody>
      </p:sp>
      <p:sp>
        <p:nvSpPr>
          <p:cNvPr id="3" name="Footer Placeholder 2"/>
          <p:cNvSpPr>
            <a:spLocks noGrp="1"/>
          </p:cNvSpPr>
          <p:nvPr>
            <p:ph type="ftr" sz="quarter" idx="11"/>
          </p:nvPr>
        </p:nvSpPr>
        <p:spPr/>
        <p:txBody>
          <a:bodyPr/>
          <a:lstStyle/>
          <a:p>
            <a:endParaRPr lang="tr-TR"/>
          </a:p>
        </p:txBody>
      </p:sp>
      <p:sp>
        <p:nvSpPr>
          <p:cNvPr id="4" name="Slide Number Placeholder 3"/>
          <p:cNvSpPr>
            <a:spLocks noGrp="1"/>
          </p:cNvSpPr>
          <p:nvPr>
            <p:ph type="sldNum" sz="quarter" idx="12"/>
          </p:nvPr>
        </p:nvSpPr>
        <p:spPr/>
        <p:txBody>
          <a:bodyPr/>
          <a:lstStyle/>
          <a:p>
            <a:fld id="{D630F7C7-2911-40A8-A55A-366AE8181B9F}" type="slidenum">
              <a:rPr lang="tr-TR" smtClean="0"/>
              <a:t>‹#›</a:t>
            </a:fld>
            <a:endParaRPr lang="tr-TR"/>
          </a:p>
        </p:txBody>
      </p:sp>
    </p:spTree>
    <p:extLst>
      <p:ext uri="{BB962C8B-B14F-4D97-AF65-F5344CB8AC3E}">
        <p14:creationId xmlns:p14="http://schemas.microsoft.com/office/powerpoint/2010/main" val="24142198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tr-T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B3D5C8D7-739D-4621-A98E-1F933C61D982}" type="datetimeFigureOut">
              <a:rPr lang="tr-TR" smtClean="0"/>
              <a:t>6.04.2023</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D630F7C7-2911-40A8-A55A-366AE8181B9F}" type="slidenum">
              <a:rPr lang="tr-TR" smtClean="0"/>
              <a:t>‹#›</a:t>
            </a:fld>
            <a:endParaRPr lang="tr-TR"/>
          </a:p>
        </p:txBody>
      </p:sp>
    </p:spTree>
    <p:extLst>
      <p:ext uri="{BB962C8B-B14F-4D97-AF65-F5344CB8AC3E}">
        <p14:creationId xmlns:p14="http://schemas.microsoft.com/office/powerpoint/2010/main" val="29727400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tr-T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B3D5C8D7-739D-4621-A98E-1F933C61D982}" type="datetimeFigureOut">
              <a:rPr lang="tr-TR" smtClean="0"/>
              <a:t>6.04.2023</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D630F7C7-2911-40A8-A55A-366AE8181B9F}" type="slidenum">
              <a:rPr lang="tr-TR" smtClean="0"/>
              <a:t>‹#›</a:t>
            </a:fld>
            <a:endParaRPr lang="tr-TR"/>
          </a:p>
        </p:txBody>
      </p:sp>
    </p:spTree>
    <p:extLst>
      <p:ext uri="{BB962C8B-B14F-4D97-AF65-F5344CB8AC3E}">
        <p14:creationId xmlns:p14="http://schemas.microsoft.com/office/powerpoint/2010/main" val="10981480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tr-T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D5C8D7-739D-4621-A98E-1F933C61D982}" type="datetimeFigureOut">
              <a:rPr lang="tr-TR" smtClean="0"/>
              <a:t>6.04.2023</a:t>
            </a:fld>
            <a:endParaRPr lang="tr-T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630F7C7-2911-40A8-A55A-366AE8181B9F}" type="slidenum">
              <a:rPr lang="tr-TR" smtClean="0"/>
              <a:t>‹#›</a:t>
            </a:fld>
            <a:endParaRPr lang="tr-TR"/>
          </a:p>
        </p:txBody>
      </p:sp>
    </p:spTree>
    <p:extLst>
      <p:ext uri="{BB962C8B-B14F-4D97-AF65-F5344CB8AC3E}">
        <p14:creationId xmlns:p14="http://schemas.microsoft.com/office/powerpoint/2010/main" val="20142799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9.png"/><Relationship Id="rId4" Type="http://schemas.openxmlformats.org/officeDocument/2006/relationships/notesSlide" Target="../notesSlides/notesSlide3.xml"/></Relationships>
</file>

<file path=ppt/slides/_rels/slide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2.pn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13.png"/><Relationship Id="rId4" Type="http://schemas.openxmlformats.org/officeDocument/2006/relationships/hyperlink" Target="https://eyca.org/discounts"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youth.europa.eu/discovereu/meetups_en"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s://www.isic.org/" TargetMode="External"/><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hyperlink" Target="https://www.booking.com/index.html?awc=6776_1543413170_6aa58aa8bd6d075b96055bfa533cce6b&amp;aid=898409&amp;label=affnetawin-bannerindex-us-index-1_pub-78888_site-Skimlinks_pname-Skimlinks_clkid-6776_1543413170_6aa58aa8bd6d075b96055bfa533cce6b&amp;utm_source=affnetawin&amp;utm_medium=bannerindex&amp;utm_campaign=us&amp;utm_term=index-1&amp;utm_content=78888" TargetMode="External"/><Relationship Id="rId13" Type="http://schemas.openxmlformats.org/officeDocument/2006/relationships/image" Target="../media/image5.jpeg"/><Relationship Id="rId3" Type="http://schemas.openxmlformats.org/officeDocument/2006/relationships/hyperlink" Target="http://www.hostelworld.com/" TargetMode="External"/><Relationship Id="rId7" Type="http://schemas.openxmlformats.org/officeDocument/2006/relationships/hyperlink" Target="https://www.hostelsclub.com/en/" TargetMode="External"/><Relationship Id="rId12" Type="http://schemas.openxmlformats.org/officeDocument/2006/relationships/image" Target="../media/image4.png"/><Relationship Id="rId2" Type="http://schemas.openxmlformats.org/officeDocument/2006/relationships/hyperlink" Target="http://www.europeanhostels.com/" TargetMode="External"/><Relationship Id="rId1" Type="http://schemas.openxmlformats.org/officeDocument/2006/relationships/slideLayout" Target="../slideLayouts/slideLayout2.xml"/><Relationship Id="rId6" Type="http://schemas.openxmlformats.org/officeDocument/2006/relationships/hyperlink" Target="https://www.agoda.com/?tag=US_78888&amp;awc=4275_1543413187_2e2e71fa8d467646b5bfa8fafd0ad41d&amp;CID=1497421" TargetMode="External"/><Relationship Id="rId11" Type="http://schemas.openxmlformats.org/officeDocument/2006/relationships/image" Target="../media/image1.png"/><Relationship Id="rId5" Type="http://schemas.openxmlformats.org/officeDocument/2006/relationships/hyperlink" Target="http://www.hostelbookers.com/" TargetMode="External"/><Relationship Id="rId10" Type="http://schemas.openxmlformats.org/officeDocument/2006/relationships/hyperlink" Target="https://youth.europa.eu/go-abroad/travelling/short-stay-accommodation-europe-0_en" TargetMode="External"/><Relationship Id="rId4" Type="http://schemas.openxmlformats.org/officeDocument/2006/relationships/hyperlink" Target="http://www.hihostels.com/" TargetMode="External"/><Relationship Id="rId9" Type="http://schemas.openxmlformats.org/officeDocument/2006/relationships/hyperlink" Target="https://www.hostelz.com/"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34.xml.rels><?xml version="1.0" encoding="UTF-8" standalone="yes"?>
<Relationships xmlns="http://schemas.openxmlformats.org/package/2006/relationships"><Relationship Id="rId3" Type="http://schemas.openxmlformats.org/officeDocument/2006/relationships/hyperlink" Target="https://www.ua.gov.tr/haber-ve-duyurular/discovereu-sikca-sorulan-sorular/" TargetMode="External"/><Relationship Id="rId7" Type="http://schemas.openxmlformats.org/officeDocument/2006/relationships/image" Target="../media/image5.jpeg"/><Relationship Id="rId2" Type="http://schemas.openxmlformats.org/officeDocument/2006/relationships/hyperlink" Target="https://youth.europa.eu/discovereu/faq_tr" TargetMode="Externa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hyperlink" Target="https://start-discover.eu/"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discovereu-wave6.zendesk.com/hc/en-gb/articles/6501923543825-I-am-from-T%C3%BCrkiye-how-should-I-prepare-for-my-DiscoverEU-trip-tr" TargetMode="External"/><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discovereu-wave6.zendesk.com/hc/en-gb/requests/new" TargetMode="External"/><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png"/></Relationships>
</file>

<file path=ppt/slides/_rels/slide43.xml.rels><?xml version="1.0" encoding="UTF-8" standalone="yes"?>
<Relationships xmlns="http://schemas.openxmlformats.org/package/2006/relationships"><Relationship Id="rId3" Type="http://schemas.openxmlformats.org/officeDocument/2006/relationships/hyperlink" Target="mailto:discoverEU@ua.gov.tr" TargetMode="External"/><Relationship Id="rId2" Type="http://schemas.openxmlformats.org/officeDocument/2006/relationships/hyperlink" Target="https://start-discover.eu/"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youth.europa.eu/discovereu_en" TargetMode="External"/><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11051" y="1675901"/>
            <a:ext cx="1776211" cy="931783"/>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73664" y="1289703"/>
            <a:ext cx="1800861" cy="1317981"/>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25259" y="1529261"/>
            <a:ext cx="4522602" cy="1288941"/>
          </a:xfrm>
          <a:prstGeom prst="rect">
            <a:avLst/>
          </a:prstGeom>
        </p:spPr>
      </p:pic>
      <p:sp>
        <p:nvSpPr>
          <p:cNvPr id="10" name="Subtitle 2"/>
          <p:cNvSpPr txBox="1">
            <a:spLocks/>
          </p:cNvSpPr>
          <p:nvPr/>
        </p:nvSpPr>
        <p:spPr>
          <a:xfrm>
            <a:off x="1492708" y="3596691"/>
            <a:ext cx="9144000" cy="16557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i="1" dirty="0" smtClean="0">
                <a:solidFill>
                  <a:schemeClr val="accent1">
                    <a:lumMod val="50000"/>
                  </a:schemeClr>
                </a:solidFill>
              </a:rPr>
              <a:t>#</a:t>
            </a:r>
            <a:r>
              <a:rPr lang="en-US" b="1" i="1" dirty="0" err="1" smtClean="0">
                <a:solidFill>
                  <a:schemeClr val="accent1">
                    <a:lumMod val="50000"/>
                  </a:schemeClr>
                </a:solidFill>
              </a:rPr>
              <a:t>DiscoverEU</a:t>
            </a:r>
            <a:endParaRPr lang="en-US" b="1" i="1" dirty="0" smtClean="0">
              <a:solidFill>
                <a:schemeClr val="accent1">
                  <a:lumMod val="50000"/>
                </a:schemeClr>
              </a:solidFill>
            </a:endParaRPr>
          </a:p>
          <a:p>
            <a:pPr marL="0" indent="0" algn="ctr">
              <a:buNone/>
            </a:pPr>
            <a:r>
              <a:rPr lang="en-US" dirty="0" smtClean="0"/>
              <a:t>1. </a:t>
            </a:r>
            <a:r>
              <a:rPr lang="en-US" dirty="0" err="1" smtClean="0"/>
              <a:t>Koordinasyon</a:t>
            </a:r>
            <a:r>
              <a:rPr lang="en-US" dirty="0" smtClean="0"/>
              <a:t> </a:t>
            </a:r>
            <a:r>
              <a:rPr lang="en-US" dirty="0" err="1" smtClean="0"/>
              <a:t>Toplantısı</a:t>
            </a:r>
            <a:endParaRPr lang="en-US" dirty="0" smtClean="0"/>
          </a:p>
          <a:p>
            <a:pPr marL="0" indent="0" algn="ctr">
              <a:buNone/>
            </a:pPr>
            <a:r>
              <a:rPr lang="en-US" sz="2000" dirty="0" smtClean="0"/>
              <a:t>3 – 5 Nisan 2023, Ankara</a:t>
            </a:r>
            <a:endParaRPr lang="tr-TR" sz="2000" dirty="0"/>
          </a:p>
        </p:txBody>
      </p:sp>
    </p:spTree>
    <p:extLst>
      <p:ext uri="{BB962C8B-B14F-4D97-AF65-F5344CB8AC3E}">
        <p14:creationId xmlns:p14="http://schemas.microsoft.com/office/powerpoint/2010/main" val="9032096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Rezervasyon</a:t>
            </a:r>
            <a:r>
              <a:rPr lang="en-US" dirty="0" smtClean="0"/>
              <a:t> </a:t>
            </a:r>
            <a:r>
              <a:rPr lang="en-US" dirty="0" err="1" smtClean="0"/>
              <a:t>Formu</a:t>
            </a:r>
            <a:r>
              <a:rPr lang="en-US" dirty="0" smtClean="0"/>
              <a:t> (Booking Form)</a:t>
            </a:r>
            <a:endParaRPr lang="tr-TR" dirty="0"/>
          </a:p>
        </p:txBody>
      </p:sp>
      <p:sp>
        <p:nvSpPr>
          <p:cNvPr id="3" name="Content Placeholder 2"/>
          <p:cNvSpPr>
            <a:spLocks noGrp="1"/>
          </p:cNvSpPr>
          <p:nvPr>
            <p:ph idx="1"/>
          </p:nvPr>
        </p:nvSpPr>
        <p:spPr/>
        <p:txBody>
          <a:bodyPr>
            <a:normAutofit/>
          </a:bodyPr>
          <a:lstStyle/>
          <a:p>
            <a:r>
              <a:rPr lang="en-US" dirty="0" smtClean="0"/>
              <a:t>Kabul e-</a:t>
            </a:r>
            <a:r>
              <a:rPr lang="en-US" dirty="0" err="1" smtClean="0"/>
              <a:t>postasının</a:t>
            </a:r>
            <a:r>
              <a:rPr lang="en-US" dirty="0" smtClean="0"/>
              <a:t> </a:t>
            </a:r>
            <a:r>
              <a:rPr lang="en-US" dirty="0" err="1" smtClean="0"/>
              <a:t>ardından</a:t>
            </a:r>
            <a:r>
              <a:rPr lang="en-US" dirty="0" smtClean="0"/>
              <a:t> </a:t>
            </a:r>
            <a:r>
              <a:rPr lang="en-US" dirty="0" err="1" smtClean="0"/>
              <a:t>adaylara</a:t>
            </a:r>
            <a:r>
              <a:rPr lang="en-US" dirty="0" smtClean="0"/>
              <a:t> </a:t>
            </a:r>
            <a:r>
              <a:rPr lang="en-US" dirty="0" err="1" smtClean="0"/>
              <a:t>eposta</a:t>
            </a:r>
            <a:r>
              <a:rPr lang="en-US" dirty="0" smtClean="0"/>
              <a:t> </a:t>
            </a:r>
            <a:r>
              <a:rPr lang="en-US" dirty="0" err="1" smtClean="0"/>
              <a:t>aracılığı</a:t>
            </a:r>
            <a:r>
              <a:rPr lang="en-US" dirty="0" smtClean="0"/>
              <a:t> </a:t>
            </a:r>
            <a:r>
              <a:rPr lang="en-US" dirty="0" err="1" smtClean="0"/>
              <a:t>ile</a:t>
            </a:r>
            <a:r>
              <a:rPr lang="en-US" dirty="0" smtClean="0"/>
              <a:t> </a:t>
            </a:r>
            <a:r>
              <a:rPr lang="en-US" dirty="0" err="1" smtClean="0"/>
              <a:t>rezervasyon</a:t>
            </a:r>
            <a:r>
              <a:rPr lang="en-US" dirty="0" smtClean="0"/>
              <a:t> </a:t>
            </a:r>
            <a:r>
              <a:rPr lang="en-US" dirty="0" err="1" smtClean="0"/>
              <a:t>formu</a:t>
            </a:r>
            <a:r>
              <a:rPr lang="en-US" dirty="0" smtClean="0"/>
              <a:t> </a:t>
            </a:r>
            <a:r>
              <a:rPr lang="en-US" dirty="0" err="1" smtClean="0"/>
              <a:t>iletilmektedir</a:t>
            </a:r>
            <a:r>
              <a:rPr lang="en-US" dirty="0" smtClean="0"/>
              <a:t>. Bu </a:t>
            </a:r>
            <a:r>
              <a:rPr lang="en-US" dirty="0" err="1" smtClean="0"/>
              <a:t>formda</a:t>
            </a:r>
            <a:r>
              <a:rPr lang="en-US" dirty="0" smtClean="0"/>
              <a:t>;</a:t>
            </a:r>
          </a:p>
          <a:p>
            <a:pPr lvl="1"/>
            <a:r>
              <a:rPr lang="en-US" dirty="0" err="1" smtClean="0"/>
              <a:t>Kimliğin</a:t>
            </a:r>
            <a:r>
              <a:rPr lang="en-US" dirty="0" smtClean="0"/>
              <a:t> </a:t>
            </a:r>
            <a:r>
              <a:rPr lang="en-US" dirty="0" err="1" smtClean="0"/>
              <a:t>doğrulanması</a:t>
            </a:r>
            <a:r>
              <a:rPr lang="en-US" dirty="0" smtClean="0"/>
              <a:t>,</a:t>
            </a:r>
            <a:endParaRPr lang="en-US" dirty="0" smtClean="0"/>
          </a:p>
          <a:p>
            <a:pPr lvl="1"/>
            <a:r>
              <a:rPr lang="en-US" dirty="0" err="1" smtClean="0"/>
              <a:t>Seyahat</a:t>
            </a:r>
            <a:r>
              <a:rPr lang="en-US" dirty="0" smtClean="0"/>
              <a:t> </a:t>
            </a:r>
            <a:r>
              <a:rPr lang="en-US" dirty="0" err="1" smtClean="0"/>
              <a:t>çeki</a:t>
            </a:r>
            <a:r>
              <a:rPr lang="en-US" dirty="0" smtClean="0"/>
              <a:t> </a:t>
            </a:r>
            <a:r>
              <a:rPr lang="en-US" dirty="0" err="1" smtClean="0"/>
              <a:t>seçimi</a:t>
            </a:r>
            <a:r>
              <a:rPr lang="en-US" dirty="0" smtClean="0"/>
              <a:t> (</a:t>
            </a:r>
            <a:r>
              <a:rPr lang="en-US" dirty="0" err="1" smtClean="0"/>
              <a:t>Esnek</a:t>
            </a:r>
            <a:r>
              <a:rPr lang="en-US" dirty="0" smtClean="0"/>
              <a:t>/</a:t>
            </a:r>
            <a:r>
              <a:rPr lang="en-US" dirty="0" err="1" smtClean="0"/>
              <a:t>Sabit</a:t>
            </a:r>
            <a:r>
              <a:rPr lang="en-US" dirty="0" smtClean="0"/>
              <a:t>),</a:t>
            </a:r>
            <a:endParaRPr lang="en-US" dirty="0" smtClean="0"/>
          </a:p>
          <a:p>
            <a:pPr lvl="1"/>
            <a:r>
              <a:rPr lang="en-US" dirty="0" err="1" smtClean="0"/>
              <a:t>Vize</a:t>
            </a:r>
            <a:r>
              <a:rPr lang="en-US" dirty="0" smtClean="0"/>
              <a:t> </a:t>
            </a:r>
            <a:r>
              <a:rPr lang="en-US" dirty="0" err="1" smtClean="0"/>
              <a:t>başvurusunda</a:t>
            </a:r>
            <a:r>
              <a:rPr lang="en-US" dirty="0" smtClean="0"/>
              <a:t> </a:t>
            </a:r>
            <a:r>
              <a:rPr lang="en-US" dirty="0" err="1" smtClean="0"/>
              <a:t>bulunulacağının</a:t>
            </a:r>
            <a:r>
              <a:rPr lang="en-US" dirty="0" smtClean="0"/>
              <a:t> </a:t>
            </a:r>
            <a:r>
              <a:rPr lang="en-US" dirty="0" err="1" smtClean="0"/>
              <a:t>tespiti</a:t>
            </a:r>
            <a:r>
              <a:rPr lang="en-US" dirty="0"/>
              <a:t> </a:t>
            </a:r>
            <a:r>
              <a:rPr lang="en-US" dirty="0" err="1" smtClean="0"/>
              <a:t>yapılmaktadır</a:t>
            </a:r>
            <a:r>
              <a:rPr lang="en-US" dirty="0" smtClean="0"/>
              <a:t>.</a:t>
            </a:r>
          </a:p>
          <a:p>
            <a:pPr marL="457200" lvl="1" indent="0">
              <a:buNone/>
            </a:pPr>
            <a:endParaRPr lang="en-US" dirty="0" smtClean="0"/>
          </a:p>
          <a:p>
            <a:r>
              <a:rPr lang="en-US" b="1" dirty="0" smtClean="0"/>
              <a:t>E-</a:t>
            </a:r>
            <a:r>
              <a:rPr lang="en-US" b="1" dirty="0" err="1" smtClean="0"/>
              <a:t>postada</a:t>
            </a:r>
            <a:r>
              <a:rPr lang="en-US" b="1" dirty="0" smtClean="0"/>
              <a:t> </a:t>
            </a:r>
            <a:r>
              <a:rPr lang="en-US" b="1" dirty="0" err="1" smtClean="0"/>
              <a:t>belirtilen</a:t>
            </a:r>
            <a:r>
              <a:rPr lang="en-US" b="1" dirty="0" smtClean="0"/>
              <a:t> </a:t>
            </a:r>
            <a:r>
              <a:rPr lang="en-US" b="1" dirty="0" err="1" smtClean="0"/>
              <a:t>tarihe</a:t>
            </a:r>
            <a:r>
              <a:rPr lang="en-US" b="1" dirty="0" smtClean="0"/>
              <a:t> </a:t>
            </a:r>
            <a:r>
              <a:rPr lang="en-US" b="1" dirty="0" err="1" smtClean="0"/>
              <a:t>kadar</a:t>
            </a:r>
            <a:r>
              <a:rPr lang="en-US" b="1" dirty="0" smtClean="0"/>
              <a:t> </a:t>
            </a:r>
            <a:r>
              <a:rPr lang="en-US" b="1" dirty="0" err="1" smtClean="0"/>
              <a:t>tamamlanmalıdır</a:t>
            </a:r>
            <a:r>
              <a:rPr lang="en-US" b="1" dirty="0" smtClean="0"/>
              <a:t>.</a:t>
            </a:r>
            <a:endParaRPr lang="tr-TR" b="1" dirty="0"/>
          </a:p>
        </p:txBody>
      </p:sp>
      <p:pic>
        <p:nvPicPr>
          <p:cNvPr id="4"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16387" y="6176963"/>
            <a:ext cx="1218586" cy="639258"/>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72584" y="5482482"/>
            <a:ext cx="1616838" cy="1375518"/>
          </a:xfrm>
          <a:prstGeom prst="rect">
            <a:avLst/>
          </a:prstGeom>
        </p:spPr>
      </p:pic>
      <p:pic>
        <p:nvPicPr>
          <p:cNvPr id="6" name="Picture 4" descr="EU emblem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15948" y="6145108"/>
            <a:ext cx="1056636" cy="6711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284581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Vize</a:t>
            </a:r>
            <a:r>
              <a:rPr lang="en-US" dirty="0" smtClean="0"/>
              <a:t> </a:t>
            </a:r>
            <a:r>
              <a:rPr lang="en-US" dirty="0" err="1" smtClean="0"/>
              <a:t>Süreci</a:t>
            </a:r>
            <a:endParaRPr lang="tr-TR" dirty="0"/>
          </a:p>
        </p:txBody>
      </p:sp>
      <p:sp>
        <p:nvSpPr>
          <p:cNvPr id="3" name="Content Placeholder 2"/>
          <p:cNvSpPr>
            <a:spLocks noGrp="1"/>
          </p:cNvSpPr>
          <p:nvPr>
            <p:ph idx="1"/>
          </p:nvPr>
        </p:nvSpPr>
        <p:spPr>
          <a:xfrm>
            <a:off x="838200" y="1825625"/>
            <a:ext cx="3716215" cy="4351338"/>
          </a:xfrm>
        </p:spPr>
        <p:txBody>
          <a:bodyPr/>
          <a:lstStyle/>
          <a:p>
            <a:r>
              <a:rPr lang="en-US" dirty="0" err="1"/>
              <a:t>V</a:t>
            </a:r>
            <a:r>
              <a:rPr lang="en-US" dirty="0" err="1" smtClean="0"/>
              <a:t>ize</a:t>
            </a:r>
            <a:r>
              <a:rPr lang="en-US" dirty="0" smtClean="0"/>
              <a:t> </a:t>
            </a:r>
            <a:r>
              <a:rPr lang="en-US" dirty="0" smtClean="0"/>
              <a:t>e-</a:t>
            </a:r>
            <a:r>
              <a:rPr lang="en-US" dirty="0" err="1" smtClean="0"/>
              <a:t>postası</a:t>
            </a:r>
            <a:r>
              <a:rPr lang="en-US" dirty="0" smtClean="0"/>
              <a:t> – </a:t>
            </a:r>
            <a:r>
              <a:rPr lang="en-US" b="1" u="sng" dirty="0" smtClean="0"/>
              <a:t>booking form </a:t>
            </a:r>
            <a:r>
              <a:rPr lang="en-US" b="1" u="sng" dirty="0" err="1" smtClean="0"/>
              <a:t>doldurulduktan</a:t>
            </a:r>
            <a:r>
              <a:rPr lang="en-US" b="1" u="sng" dirty="0" smtClean="0"/>
              <a:t> </a:t>
            </a:r>
            <a:r>
              <a:rPr lang="en-US" b="1" u="sng" dirty="0" err="1" smtClean="0"/>
              <a:t>sonra</a:t>
            </a:r>
            <a:r>
              <a:rPr lang="en-US" b="1" u="sng" dirty="0" smtClean="0"/>
              <a:t> </a:t>
            </a:r>
            <a:r>
              <a:rPr lang="en-US" dirty="0" err="1" smtClean="0"/>
              <a:t>iletilmektedir</a:t>
            </a:r>
            <a:r>
              <a:rPr lang="en-US" dirty="0" smtClean="0"/>
              <a:t>.</a:t>
            </a:r>
            <a:endParaRPr lang="en-US" dirty="0" smtClean="0"/>
          </a:p>
          <a:p>
            <a:pPr lvl="1"/>
            <a:r>
              <a:rPr lang="en-US" dirty="0" err="1" smtClean="0"/>
              <a:t>Davet</a:t>
            </a:r>
            <a:r>
              <a:rPr lang="en-US" dirty="0" smtClean="0"/>
              <a:t> </a:t>
            </a:r>
            <a:r>
              <a:rPr lang="en-US" dirty="0" err="1" smtClean="0"/>
              <a:t>Mektubu</a:t>
            </a:r>
            <a:r>
              <a:rPr lang="en-US" dirty="0" smtClean="0"/>
              <a:t> ve </a:t>
            </a:r>
            <a:r>
              <a:rPr lang="en-US" dirty="0" err="1" smtClean="0"/>
              <a:t>Seyahat</a:t>
            </a:r>
            <a:r>
              <a:rPr lang="en-US" dirty="0" smtClean="0"/>
              <a:t> </a:t>
            </a:r>
            <a:r>
              <a:rPr lang="en-US" dirty="0" err="1" smtClean="0"/>
              <a:t>Sigortası</a:t>
            </a:r>
            <a:r>
              <a:rPr lang="en-US" dirty="0" smtClean="0"/>
              <a:t> </a:t>
            </a:r>
            <a:r>
              <a:rPr lang="en-US" dirty="0" err="1" smtClean="0"/>
              <a:t>Formu</a:t>
            </a:r>
            <a:endParaRPr lang="en-US" dirty="0" smtClean="0"/>
          </a:p>
          <a:p>
            <a:pPr lvl="1"/>
            <a:r>
              <a:rPr lang="en-US" dirty="0" err="1" smtClean="0"/>
              <a:t>Vize</a:t>
            </a:r>
            <a:r>
              <a:rPr lang="en-US" dirty="0" smtClean="0"/>
              <a:t> Geri </a:t>
            </a:r>
            <a:r>
              <a:rPr lang="en-US" dirty="0" err="1" smtClean="0"/>
              <a:t>Ödeme</a:t>
            </a:r>
            <a:r>
              <a:rPr lang="en-US" dirty="0" smtClean="0"/>
              <a:t> </a:t>
            </a:r>
            <a:r>
              <a:rPr lang="en-US" dirty="0" err="1" smtClean="0"/>
              <a:t>Formu</a:t>
            </a:r>
            <a:endParaRPr lang="en-US" dirty="0" smtClean="0"/>
          </a:p>
          <a:p>
            <a:endParaRPr lang="tr-TR" dirty="0"/>
          </a:p>
        </p:txBody>
      </p:sp>
      <p:pic>
        <p:nvPicPr>
          <p:cNvPr id="4" name="m_64704436591167281Picture 12" descr="187035ef582a18c37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37993" y="189401"/>
            <a:ext cx="6438900" cy="614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6063750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70564" y="2535671"/>
            <a:ext cx="10515600" cy="1325563"/>
          </a:xfrm>
        </p:spPr>
        <p:txBody>
          <a:bodyPr/>
          <a:lstStyle/>
          <a:p>
            <a:r>
              <a:rPr lang="en-US" dirty="0" err="1" smtClean="0"/>
              <a:t>Hibelendirme</a:t>
            </a:r>
            <a:r>
              <a:rPr lang="en-US" dirty="0" smtClean="0"/>
              <a:t> </a:t>
            </a:r>
            <a:r>
              <a:rPr lang="en-US" dirty="0" err="1" smtClean="0"/>
              <a:t>Modeli</a:t>
            </a:r>
            <a:endParaRPr lang="tr-TR" dirty="0"/>
          </a:p>
        </p:txBody>
      </p:sp>
      <p:pic>
        <p:nvPicPr>
          <p:cNvPr id="3"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80218" y="6022857"/>
            <a:ext cx="1336282" cy="70100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54111" y="5390118"/>
            <a:ext cx="1616838" cy="1375518"/>
          </a:xfrm>
          <a:prstGeom prst="rect">
            <a:avLst/>
          </a:prstGeom>
        </p:spPr>
      </p:pic>
      <p:pic>
        <p:nvPicPr>
          <p:cNvPr id="5" name="Picture 4" descr="EU emblem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97475" y="6052744"/>
            <a:ext cx="1056636" cy="6711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07915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Neler</a:t>
            </a:r>
            <a:r>
              <a:rPr lang="en-US" dirty="0" smtClean="0"/>
              <a:t> </a:t>
            </a:r>
            <a:r>
              <a:rPr lang="en-US" dirty="0" err="1" smtClean="0"/>
              <a:t>Karşılanıyor</a:t>
            </a:r>
            <a:r>
              <a:rPr lang="en-US" dirty="0" smtClean="0"/>
              <a:t>?</a:t>
            </a:r>
            <a:endParaRPr lang="tr-TR" dirty="0"/>
          </a:p>
        </p:txBody>
      </p:sp>
      <p:sp>
        <p:nvSpPr>
          <p:cNvPr id="3" name="Content Placeholder 2"/>
          <p:cNvSpPr>
            <a:spLocks noGrp="1"/>
          </p:cNvSpPr>
          <p:nvPr>
            <p:ph idx="1"/>
          </p:nvPr>
        </p:nvSpPr>
        <p:spPr/>
        <p:txBody>
          <a:bodyPr/>
          <a:lstStyle/>
          <a:p>
            <a:r>
              <a:rPr lang="en-US" dirty="0" err="1" smtClean="0"/>
              <a:t>Seyahat</a:t>
            </a:r>
            <a:r>
              <a:rPr lang="en-US" dirty="0" smtClean="0"/>
              <a:t> </a:t>
            </a:r>
            <a:r>
              <a:rPr lang="en-US" dirty="0" err="1" smtClean="0"/>
              <a:t>Çeki</a:t>
            </a:r>
            <a:r>
              <a:rPr lang="en-US" dirty="0" smtClean="0"/>
              <a:t> (</a:t>
            </a:r>
            <a:r>
              <a:rPr lang="en-US" dirty="0" err="1" smtClean="0"/>
              <a:t>esnek</a:t>
            </a:r>
            <a:r>
              <a:rPr lang="en-US" dirty="0" smtClean="0"/>
              <a:t> </a:t>
            </a:r>
            <a:r>
              <a:rPr lang="en-US" dirty="0" err="1" smtClean="0"/>
              <a:t>veya</a:t>
            </a:r>
            <a:r>
              <a:rPr lang="en-US" dirty="0" smtClean="0"/>
              <a:t> </a:t>
            </a:r>
            <a:r>
              <a:rPr lang="en-US" dirty="0" err="1" smtClean="0"/>
              <a:t>sabit</a:t>
            </a:r>
            <a:r>
              <a:rPr lang="en-US" dirty="0" smtClean="0"/>
              <a:t>) </a:t>
            </a:r>
            <a:r>
              <a:rPr lang="en-US" dirty="0" err="1" smtClean="0"/>
              <a:t>ile</a:t>
            </a:r>
            <a:r>
              <a:rPr lang="en-US" dirty="0" smtClean="0"/>
              <a:t> 251 Avro </a:t>
            </a:r>
            <a:r>
              <a:rPr lang="en-US" dirty="0" err="1" smtClean="0"/>
              <a:t>değerinde</a:t>
            </a:r>
            <a:r>
              <a:rPr lang="en-US" dirty="0" smtClean="0"/>
              <a:t> </a:t>
            </a:r>
            <a:r>
              <a:rPr lang="en-US" dirty="0" err="1" smtClean="0"/>
              <a:t>tren</a:t>
            </a:r>
            <a:r>
              <a:rPr lang="en-US" dirty="0" smtClean="0"/>
              <a:t> </a:t>
            </a:r>
            <a:r>
              <a:rPr lang="en-US" dirty="0" err="1" smtClean="0"/>
              <a:t>bileti</a:t>
            </a:r>
            <a:endParaRPr lang="en-US" dirty="0" smtClean="0"/>
          </a:p>
          <a:p>
            <a:endParaRPr lang="en-US" dirty="0"/>
          </a:p>
          <a:p>
            <a:r>
              <a:rPr lang="en-US" dirty="0" err="1" smtClean="0"/>
              <a:t>Belirli</a:t>
            </a:r>
            <a:r>
              <a:rPr lang="en-US" dirty="0" smtClean="0"/>
              <a:t> </a:t>
            </a:r>
            <a:r>
              <a:rPr lang="en-US" dirty="0" err="1" smtClean="0"/>
              <a:t>koşullar</a:t>
            </a:r>
            <a:r>
              <a:rPr lang="en-US" dirty="0" smtClean="0"/>
              <a:t> </a:t>
            </a:r>
            <a:r>
              <a:rPr lang="en-US" dirty="0" err="1" smtClean="0"/>
              <a:t>altında</a:t>
            </a:r>
            <a:r>
              <a:rPr lang="en-US" dirty="0" smtClean="0"/>
              <a:t> </a:t>
            </a:r>
            <a:r>
              <a:rPr lang="en-US" dirty="0" err="1" smtClean="0"/>
              <a:t>uçak</a:t>
            </a:r>
            <a:r>
              <a:rPr lang="en-US" dirty="0" smtClean="0"/>
              <a:t> </a:t>
            </a:r>
            <a:r>
              <a:rPr lang="en-US" dirty="0" err="1" smtClean="0"/>
              <a:t>bileti</a:t>
            </a:r>
            <a:r>
              <a:rPr lang="en-US" dirty="0" smtClean="0"/>
              <a:t> </a:t>
            </a:r>
          </a:p>
          <a:p>
            <a:endParaRPr lang="en-US" dirty="0"/>
          </a:p>
          <a:p>
            <a:r>
              <a:rPr lang="en-US" dirty="0" err="1" smtClean="0"/>
              <a:t>Vize</a:t>
            </a:r>
            <a:r>
              <a:rPr lang="en-US" dirty="0" smtClean="0"/>
              <a:t> </a:t>
            </a:r>
            <a:r>
              <a:rPr lang="en-US" dirty="0" err="1" smtClean="0"/>
              <a:t>ücreti</a:t>
            </a:r>
            <a:r>
              <a:rPr lang="en-US" dirty="0" smtClean="0"/>
              <a:t> ve </a:t>
            </a:r>
            <a:r>
              <a:rPr lang="en-US" dirty="0" err="1" smtClean="0"/>
              <a:t>sağlık</a:t>
            </a:r>
            <a:r>
              <a:rPr lang="en-US" dirty="0" smtClean="0"/>
              <a:t> </a:t>
            </a:r>
            <a:r>
              <a:rPr lang="en-US" dirty="0" err="1" smtClean="0"/>
              <a:t>sigortası</a:t>
            </a:r>
            <a:endParaRPr lang="en-US" dirty="0" smtClean="0"/>
          </a:p>
          <a:p>
            <a:endParaRPr lang="en-US" dirty="0"/>
          </a:p>
          <a:p>
            <a:r>
              <a:rPr lang="en-US" dirty="0" err="1" smtClean="0"/>
              <a:t>Avrupa</a:t>
            </a:r>
            <a:r>
              <a:rPr lang="en-US" dirty="0" smtClean="0"/>
              <a:t> </a:t>
            </a:r>
            <a:r>
              <a:rPr lang="en-US" dirty="0" err="1" smtClean="0"/>
              <a:t>Gençlik</a:t>
            </a:r>
            <a:r>
              <a:rPr lang="en-US" dirty="0" smtClean="0"/>
              <a:t> </a:t>
            </a:r>
            <a:r>
              <a:rPr lang="en-US" dirty="0" err="1" smtClean="0"/>
              <a:t>Kartı</a:t>
            </a:r>
            <a:r>
              <a:rPr lang="en-US" dirty="0" smtClean="0"/>
              <a:t> </a:t>
            </a:r>
            <a:r>
              <a:rPr lang="en-US" dirty="0" err="1" smtClean="0"/>
              <a:t>ile</a:t>
            </a:r>
            <a:r>
              <a:rPr lang="en-US" dirty="0" smtClean="0"/>
              <a:t> </a:t>
            </a:r>
            <a:r>
              <a:rPr lang="en-US" dirty="0" err="1" smtClean="0"/>
              <a:t>indirimler</a:t>
            </a:r>
            <a:endParaRPr lang="tr-TR" dirty="0"/>
          </a:p>
        </p:txBody>
      </p:sp>
      <p:pic>
        <p:nvPicPr>
          <p:cNvPr id="4"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04592" y="6169952"/>
            <a:ext cx="1218586" cy="639258"/>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55000" y="5554537"/>
            <a:ext cx="1616838" cy="1375518"/>
          </a:xfrm>
          <a:prstGeom prst="rect">
            <a:avLst/>
          </a:prstGeom>
        </p:spPr>
      </p:pic>
      <p:pic>
        <p:nvPicPr>
          <p:cNvPr id="6" name="Picture 4" descr="EU emblem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03173" y="6138097"/>
            <a:ext cx="1056636" cy="6711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497978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Uçak</a:t>
            </a:r>
            <a:r>
              <a:rPr lang="en-US" dirty="0" smtClean="0"/>
              <a:t> </a:t>
            </a:r>
            <a:r>
              <a:rPr lang="en-US" dirty="0" err="1" smtClean="0"/>
              <a:t>ile</a:t>
            </a:r>
            <a:r>
              <a:rPr lang="en-US" dirty="0" smtClean="0"/>
              <a:t> </a:t>
            </a:r>
            <a:r>
              <a:rPr lang="en-US" dirty="0" err="1" smtClean="0"/>
              <a:t>Seyahat</a:t>
            </a:r>
            <a:endParaRPr lang="tr-TR" dirty="0"/>
          </a:p>
        </p:txBody>
      </p:sp>
      <p:sp>
        <p:nvSpPr>
          <p:cNvPr id="4" name="Content Placeholder 1"/>
          <p:cNvSpPr txBox="1">
            <a:spLocks/>
          </p:cNvSpPr>
          <p:nvPr/>
        </p:nvSpPr>
        <p:spPr>
          <a:xfrm>
            <a:off x="576072" y="1237700"/>
            <a:ext cx="11228831" cy="4178713"/>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tr-TR" b="1" dirty="0" smtClean="0"/>
              <a:t> </a:t>
            </a:r>
            <a:endParaRPr lang="en-US" dirty="0" smtClean="0"/>
          </a:p>
          <a:p>
            <a:pPr algn="just">
              <a:buFont typeface="+mj-lt"/>
              <a:buAutoNum type="arabicPeriod"/>
            </a:pPr>
            <a:r>
              <a:rPr lang="tr-TR" dirty="0" smtClean="0">
                <a:latin typeface="Calibri" panose="020F0502020204030204" pitchFamily="34" charset="0"/>
                <a:cs typeface="Calibri" panose="020F0502020204030204" pitchFamily="34" charset="0"/>
              </a:rPr>
              <a:t>En dıştaki dokuz bölgede (yani </a:t>
            </a:r>
            <a:r>
              <a:rPr lang="tr-TR" dirty="0" err="1" smtClean="0">
                <a:latin typeface="Calibri" panose="020F0502020204030204" pitchFamily="34" charset="0"/>
                <a:cs typeface="Calibri" panose="020F0502020204030204" pitchFamily="34" charset="0"/>
              </a:rPr>
              <a:t>Guadeloupe</a:t>
            </a:r>
            <a:r>
              <a:rPr lang="tr-TR" dirty="0" smtClean="0">
                <a:latin typeface="Calibri" panose="020F0502020204030204" pitchFamily="34" charset="0"/>
                <a:cs typeface="Calibri" panose="020F0502020204030204" pitchFamily="34" charset="0"/>
              </a:rPr>
              <a:t>, Fransız Guyanası, </a:t>
            </a:r>
            <a:r>
              <a:rPr lang="tr-TR" dirty="0" err="1" smtClean="0">
                <a:latin typeface="Calibri" panose="020F0502020204030204" pitchFamily="34" charset="0"/>
                <a:cs typeface="Calibri" panose="020F0502020204030204" pitchFamily="34" charset="0"/>
              </a:rPr>
              <a:t>Martinique</a:t>
            </a:r>
            <a:r>
              <a:rPr lang="tr-TR" dirty="0" smtClean="0">
                <a:latin typeface="Calibri" panose="020F0502020204030204" pitchFamily="34" charset="0"/>
                <a:cs typeface="Calibri" panose="020F0502020204030204" pitchFamily="34" charset="0"/>
              </a:rPr>
              <a:t>, la </a:t>
            </a:r>
            <a:r>
              <a:rPr lang="tr-TR" dirty="0" err="1" smtClean="0">
                <a:latin typeface="Calibri" panose="020F0502020204030204" pitchFamily="34" charset="0"/>
                <a:cs typeface="Calibri" panose="020F0502020204030204" pitchFamily="34" charset="0"/>
              </a:rPr>
              <a:t>Réunion</a:t>
            </a:r>
            <a:r>
              <a:rPr lang="tr-TR" dirty="0" smtClean="0">
                <a:latin typeface="Calibri" panose="020F0502020204030204" pitchFamily="34" charset="0"/>
                <a:cs typeface="Calibri" panose="020F0502020204030204" pitchFamily="34" charset="0"/>
              </a:rPr>
              <a:t>, Mayotte, Saint-Martin, </a:t>
            </a:r>
            <a:r>
              <a:rPr lang="tr-TR" dirty="0" err="1" smtClean="0">
                <a:latin typeface="Calibri" panose="020F0502020204030204" pitchFamily="34" charset="0"/>
                <a:cs typeface="Calibri" panose="020F0502020204030204" pitchFamily="34" charset="0"/>
              </a:rPr>
              <a:t>Madeira</a:t>
            </a:r>
            <a:r>
              <a:rPr lang="tr-TR" dirty="0" smtClean="0">
                <a:latin typeface="Calibri" panose="020F0502020204030204" pitchFamily="34" charset="0"/>
                <a:cs typeface="Calibri" panose="020F0502020204030204" pitchFamily="34" charset="0"/>
              </a:rPr>
              <a:t>, Azor Adaları ve Kanarya Adaları);</a:t>
            </a:r>
            <a:endParaRPr lang="en-US" dirty="0" smtClean="0">
              <a:latin typeface="Calibri" panose="020F0502020204030204" pitchFamily="34" charset="0"/>
              <a:cs typeface="Calibri" panose="020F0502020204030204" pitchFamily="34" charset="0"/>
            </a:endParaRPr>
          </a:p>
          <a:p>
            <a:pPr algn="just">
              <a:buFont typeface="+mj-lt"/>
              <a:buAutoNum type="arabicPeriod"/>
            </a:pPr>
            <a:r>
              <a:rPr lang="tr-TR" dirty="0" smtClean="0">
                <a:latin typeface="Calibri" panose="020F0502020204030204" pitchFamily="34" charset="0"/>
                <a:cs typeface="Calibri" panose="020F0502020204030204" pitchFamily="34" charset="0"/>
              </a:rPr>
              <a:t>AB Denizaşırı Ülkeleri ve Bölgelerinde (Aruba, </a:t>
            </a:r>
            <a:r>
              <a:rPr lang="tr-TR" dirty="0" err="1" smtClean="0">
                <a:latin typeface="Calibri" panose="020F0502020204030204" pitchFamily="34" charset="0"/>
                <a:cs typeface="Calibri" panose="020F0502020204030204" pitchFamily="34" charset="0"/>
              </a:rPr>
              <a:t>Bonaire</a:t>
            </a:r>
            <a:r>
              <a:rPr lang="tr-TR" dirty="0" smtClean="0">
                <a:latin typeface="Calibri" panose="020F0502020204030204" pitchFamily="34" charset="0"/>
                <a:cs typeface="Calibri" panose="020F0502020204030204" pitchFamily="34" charset="0"/>
              </a:rPr>
              <a:t>, </a:t>
            </a:r>
            <a:r>
              <a:rPr lang="tr-TR" dirty="0" err="1" smtClean="0">
                <a:latin typeface="Calibri" panose="020F0502020204030204" pitchFamily="34" charset="0"/>
                <a:cs typeface="Calibri" panose="020F0502020204030204" pitchFamily="34" charset="0"/>
              </a:rPr>
              <a:t>Curação</a:t>
            </a:r>
            <a:r>
              <a:rPr lang="tr-TR" dirty="0" smtClean="0">
                <a:latin typeface="Calibri" panose="020F0502020204030204" pitchFamily="34" charset="0"/>
                <a:cs typeface="Calibri" panose="020F0502020204030204" pitchFamily="34" charset="0"/>
              </a:rPr>
              <a:t>, Fransız </a:t>
            </a:r>
            <a:r>
              <a:rPr lang="tr-TR" dirty="0" err="1" smtClean="0">
                <a:latin typeface="Calibri" panose="020F0502020204030204" pitchFamily="34" charset="0"/>
                <a:cs typeface="Calibri" panose="020F0502020204030204" pitchFamily="34" charset="0"/>
              </a:rPr>
              <a:t>Polinezyası</a:t>
            </a:r>
            <a:r>
              <a:rPr lang="tr-TR" dirty="0" smtClean="0">
                <a:latin typeface="Calibri" panose="020F0502020204030204" pitchFamily="34" charset="0"/>
                <a:cs typeface="Calibri" panose="020F0502020204030204" pitchFamily="34" charset="0"/>
              </a:rPr>
              <a:t>, Grönland, Yeni Kaledonya, Saba, Saint </a:t>
            </a:r>
            <a:r>
              <a:rPr lang="tr-TR" dirty="0" err="1" smtClean="0">
                <a:latin typeface="Calibri" panose="020F0502020204030204" pitchFamily="34" charset="0"/>
                <a:cs typeface="Calibri" panose="020F0502020204030204" pitchFamily="34" charset="0"/>
              </a:rPr>
              <a:t>Barthélemy</a:t>
            </a:r>
            <a:r>
              <a:rPr lang="tr-TR" dirty="0" smtClean="0">
                <a:latin typeface="Calibri" panose="020F0502020204030204" pitchFamily="34" charset="0"/>
                <a:cs typeface="Calibri" panose="020F0502020204030204" pitchFamily="34" charset="0"/>
              </a:rPr>
              <a:t>, </a:t>
            </a:r>
            <a:r>
              <a:rPr lang="tr-TR" dirty="0" err="1" smtClean="0">
                <a:latin typeface="Calibri" panose="020F0502020204030204" pitchFamily="34" charset="0"/>
                <a:cs typeface="Calibri" panose="020F0502020204030204" pitchFamily="34" charset="0"/>
              </a:rPr>
              <a:t>Sint</a:t>
            </a:r>
            <a:r>
              <a:rPr lang="tr-TR" dirty="0" smtClean="0">
                <a:latin typeface="Calibri" panose="020F0502020204030204" pitchFamily="34" charset="0"/>
                <a:cs typeface="Calibri" panose="020F0502020204030204" pitchFamily="34" charset="0"/>
              </a:rPr>
              <a:t> </a:t>
            </a:r>
            <a:r>
              <a:rPr lang="tr-TR" dirty="0" err="1" smtClean="0">
                <a:latin typeface="Calibri" panose="020F0502020204030204" pitchFamily="34" charset="0"/>
                <a:cs typeface="Calibri" panose="020F0502020204030204" pitchFamily="34" charset="0"/>
              </a:rPr>
              <a:t>Eustatius</a:t>
            </a:r>
            <a:r>
              <a:rPr lang="tr-TR" dirty="0" smtClean="0">
                <a:latin typeface="Calibri" panose="020F0502020204030204" pitchFamily="34" charset="0"/>
                <a:cs typeface="Calibri" panose="020F0502020204030204" pitchFamily="34" charset="0"/>
              </a:rPr>
              <a:t>, </a:t>
            </a:r>
            <a:r>
              <a:rPr lang="tr-TR" dirty="0" err="1" smtClean="0">
                <a:latin typeface="Calibri" panose="020F0502020204030204" pitchFamily="34" charset="0"/>
                <a:cs typeface="Calibri" panose="020F0502020204030204" pitchFamily="34" charset="0"/>
              </a:rPr>
              <a:t>Sint</a:t>
            </a:r>
            <a:r>
              <a:rPr lang="tr-TR" dirty="0" smtClean="0">
                <a:latin typeface="Calibri" panose="020F0502020204030204" pitchFamily="34" charset="0"/>
                <a:cs typeface="Calibri" panose="020F0502020204030204" pitchFamily="34" charset="0"/>
              </a:rPr>
              <a:t> </a:t>
            </a:r>
            <a:r>
              <a:rPr lang="tr-TR" dirty="0" err="1" smtClean="0">
                <a:latin typeface="Calibri" panose="020F0502020204030204" pitchFamily="34" charset="0"/>
                <a:cs typeface="Calibri" panose="020F0502020204030204" pitchFamily="34" charset="0"/>
              </a:rPr>
              <a:t>Maarten</a:t>
            </a:r>
            <a:r>
              <a:rPr lang="tr-TR" dirty="0" smtClean="0">
                <a:latin typeface="Calibri" panose="020F0502020204030204" pitchFamily="34" charset="0"/>
                <a:cs typeface="Calibri" panose="020F0502020204030204" pitchFamily="34" charset="0"/>
              </a:rPr>
              <a:t>, Saint Pierre et Miquelon, Wallis et Futuna)</a:t>
            </a:r>
            <a:endParaRPr lang="en-US" dirty="0" smtClean="0">
              <a:latin typeface="Calibri" panose="020F0502020204030204" pitchFamily="34" charset="0"/>
              <a:cs typeface="Calibri" panose="020F0502020204030204" pitchFamily="34" charset="0"/>
            </a:endParaRPr>
          </a:p>
          <a:p>
            <a:pPr algn="just">
              <a:buFont typeface="+mj-lt"/>
              <a:buAutoNum type="arabicPeriod"/>
            </a:pPr>
            <a:r>
              <a:rPr lang="tr-TR" dirty="0" smtClean="0">
                <a:latin typeface="Calibri" panose="020F0502020204030204" pitchFamily="34" charset="0"/>
                <a:cs typeface="Calibri" panose="020F0502020204030204" pitchFamily="34" charset="0"/>
              </a:rPr>
              <a:t>Daha önce bahsedilen ulaşım araçlarıyla (demiryolu ağları, feribot ve otobüsler) ulaşılamayan ülkelerde/bölgelerde</a:t>
            </a:r>
            <a:endParaRPr lang="en-US" dirty="0" smtClean="0">
              <a:latin typeface="Calibri" panose="020F0502020204030204" pitchFamily="34" charset="0"/>
              <a:cs typeface="Calibri" panose="020F0502020204030204" pitchFamily="34" charset="0"/>
            </a:endParaRPr>
          </a:p>
          <a:p>
            <a:pPr algn="just">
              <a:buFont typeface="+mj-lt"/>
              <a:buAutoNum type="arabicPeriod"/>
            </a:pPr>
            <a:r>
              <a:rPr lang="tr-TR" dirty="0" smtClean="0">
                <a:latin typeface="Calibri" panose="020F0502020204030204" pitchFamily="34" charset="0"/>
                <a:cs typeface="Calibri" panose="020F0502020204030204" pitchFamily="34" charset="0"/>
              </a:rPr>
              <a:t>Gençler, ikamet ettikleri ülkenin en yakın sınırını geçmeden önce kara veya deniz yoluyla 18 saatten fazla seyahat etmek zorunda kaldıklarında.</a:t>
            </a:r>
            <a:endParaRPr lang="en-US" dirty="0" smtClean="0">
              <a:latin typeface="Calibri" panose="020F0502020204030204" pitchFamily="34" charset="0"/>
              <a:cs typeface="Calibri" panose="020F0502020204030204" pitchFamily="34" charset="0"/>
            </a:endParaRPr>
          </a:p>
          <a:p>
            <a:endParaRPr lang="en-US" dirty="0"/>
          </a:p>
        </p:txBody>
      </p:sp>
      <p:pic>
        <p:nvPicPr>
          <p:cNvPr id="5"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80218" y="6022857"/>
            <a:ext cx="1336282" cy="7010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54111" y="5390118"/>
            <a:ext cx="1616838" cy="1375518"/>
          </a:xfrm>
          <a:prstGeom prst="rect">
            <a:avLst/>
          </a:prstGeom>
        </p:spPr>
      </p:pic>
      <p:pic>
        <p:nvPicPr>
          <p:cNvPr id="7" name="Picture 4" descr="EU emblem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97475" y="6052744"/>
            <a:ext cx="1056636" cy="6711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484811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smtClean="0"/>
              <a:t>Önemli</a:t>
            </a:r>
            <a:endParaRPr lang="tr-TR" b="1" dirty="0"/>
          </a:p>
        </p:txBody>
      </p:sp>
      <p:sp>
        <p:nvSpPr>
          <p:cNvPr id="3" name="Content Placeholder 2"/>
          <p:cNvSpPr>
            <a:spLocks noGrp="1"/>
          </p:cNvSpPr>
          <p:nvPr>
            <p:ph idx="1"/>
          </p:nvPr>
        </p:nvSpPr>
        <p:spPr/>
        <p:txBody>
          <a:bodyPr/>
          <a:lstStyle/>
          <a:p>
            <a:pPr algn="just"/>
            <a:r>
              <a:rPr lang="en-US" dirty="0" err="1" smtClean="0"/>
              <a:t>Tren</a:t>
            </a:r>
            <a:r>
              <a:rPr lang="en-US" dirty="0" smtClean="0"/>
              <a:t> </a:t>
            </a:r>
            <a:r>
              <a:rPr lang="en-US" dirty="0" err="1" smtClean="0"/>
              <a:t>bileti</a:t>
            </a:r>
            <a:r>
              <a:rPr lang="en-US" dirty="0"/>
              <a:t> </a:t>
            </a:r>
            <a:r>
              <a:rPr lang="en-US" dirty="0" smtClean="0"/>
              <a:t>ve </a:t>
            </a:r>
            <a:r>
              <a:rPr lang="en-US" dirty="0" err="1" smtClean="0"/>
              <a:t>uçak</a:t>
            </a:r>
            <a:r>
              <a:rPr lang="en-US" dirty="0" smtClean="0"/>
              <a:t> </a:t>
            </a:r>
            <a:r>
              <a:rPr lang="en-US" dirty="0" err="1" smtClean="0"/>
              <a:t>bileti</a:t>
            </a:r>
            <a:r>
              <a:rPr lang="en-US" dirty="0" smtClean="0"/>
              <a:t> </a:t>
            </a:r>
            <a:r>
              <a:rPr lang="en-US" dirty="0" err="1" smtClean="0"/>
              <a:t>DiscoverEU</a:t>
            </a:r>
            <a:r>
              <a:rPr lang="en-US" dirty="0" smtClean="0"/>
              <a:t> </a:t>
            </a:r>
            <a:r>
              <a:rPr lang="en-US" dirty="0" err="1" smtClean="0"/>
              <a:t>mobil</a:t>
            </a:r>
            <a:r>
              <a:rPr lang="en-US" dirty="0" smtClean="0"/>
              <a:t> </a:t>
            </a:r>
            <a:r>
              <a:rPr lang="en-US" dirty="0" err="1" smtClean="0"/>
              <a:t>uygulaması</a:t>
            </a:r>
            <a:r>
              <a:rPr lang="en-US" dirty="0" smtClean="0"/>
              <a:t> </a:t>
            </a:r>
            <a:r>
              <a:rPr lang="en-US" dirty="0" err="1" smtClean="0"/>
              <a:t>üzerinden</a:t>
            </a:r>
            <a:r>
              <a:rPr lang="en-US" dirty="0" smtClean="0"/>
              <a:t> </a:t>
            </a:r>
            <a:r>
              <a:rPr lang="en-US" dirty="0" err="1" smtClean="0"/>
              <a:t>alınacaktır</a:t>
            </a:r>
            <a:r>
              <a:rPr lang="en-US" dirty="0" smtClean="0"/>
              <a:t>. </a:t>
            </a:r>
          </a:p>
          <a:p>
            <a:pPr algn="just"/>
            <a:endParaRPr lang="en-US" dirty="0"/>
          </a:p>
          <a:p>
            <a:pPr algn="just"/>
            <a:r>
              <a:rPr lang="en-US" dirty="0" err="1" smtClean="0"/>
              <a:t>İndirim</a:t>
            </a:r>
            <a:r>
              <a:rPr lang="en-US" dirty="0" smtClean="0"/>
              <a:t> </a:t>
            </a:r>
            <a:r>
              <a:rPr lang="en-US" dirty="0" err="1" smtClean="0"/>
              <a:t>kartları</a:t>
            </a:r>
            <a:r>
              <a:rPr lang="en-US" dirty="0" smtClean="0"/>
              <a:t> </a:t>
            </a:r>
            <a:r>
              <a:rPr lang="en-US" dirty="0" err="1" smtClean="0"/>
              <a:t>DicoverEU</a:t>
            </a:r>
            <a:r>
              <a:rPr lang="en-US" dirty="0" smtClean="0"/>
              <a:t> </a:t>
            </a:r>
            <a:r>
              <a:rPr lang="en-US" dirty="0" err="1" smtClean="0"/>
              <a:t>mobil</a:t>
            </a:r>
            <a:r>
              <a:rPr lang="en-US" dirty="0" smtClean="0"/>
              <a:t> </a:t>
            </a:r>
            <a:r>
              <a:rPr lang="en-US" dirty="0" err="1" smtClean="0"/>
              <a:t>uygulaması</a:t>
            </a:r>
            <a:r>
              <a:rPr lang="en-US" dirty="0" smtClean="0"/>
              <a:t> “More” </a:t>
            </a:r>
            <a:r>
              <a:rPr lang="en-US" dirty="0" err="1" smtClean="0"/>
              <a:t>başlığı</a:t>
            </a:r>
            <a:r>
              <a:rPr lang="en-US" dirty="0" smtClean="0"/>
              <a:t> </a:t>
            </a:r>
            <a:r>
              <a:rPr lang="en-US" dirty="0" err="1" smtClean="0"/>
              <a:t>altında</a:t>
            </a:r>
            <a:r>
              <a:rPr lang="en-US" dirty="0" smtClean="0"/>
              <a:t> </a:t>
            </a:r>
            <a:r>
              <a:rPr lang="en-US" dirty="0" err="1" smtClean="0"/>
              <a:t>yer</a:t>
            </a:r>
            <a:r>
              <a:rPr lang="en-US" dirty="0" smtClean="0"/>
              <a:t> </a:t>
            </a:r>
            <a:r>
              <a:rPr lang="en-US" dirty="0" err="1" smtClean="0"/>
              <a:t>almaktadır</a:t>
            </a:r>
            <a:r>
              <a:rPr lang="en-US" dirty="0" smtClean="0"/>
              <a:t>.</a:t>
            </a:r>
          </a:p>
          <a:p>
            <a:endParaRPr lang="tr-TR" dirty="0"/>
          </a:p>
        </p:txBody>
      </p:sp>
      <p:pic>
        <p:nvPicPr>
          <p:cNvPr id="4"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80218" y="6022857"/>
            <a:ext cx="1336282" cy="7010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54111" y="5390118"/>
            <a:ext cx="1616838" cy="1375518"/>
          </a:xfrm>
          <a:prstGeom prst="rect">
            <a:avLst/>
          </a:prstGeom>
        </p:spPr>
      </p:pic>
      <p:pic>
        <p:nvPicPr>
          <p:cNvPr id="6" name="Picture 4" descr="EU emblem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97475" y="6052744"/>
            <a:ext cx="1056636" cy="6711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101308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8938" y="-171206"/>
            <a:ext cx="10515600" cy="1325563"/>
          </a:xfrm>
        </p:spPr>
        <p:txBody>
          <a:bodyPr/>
          <a:lstStyle/>
          <a:p>
            <a:r>
              <a:rPr lang="en-US" dirty="0" err="1" smtClean="0"/>
              <a:t>Seyahat</a:t>
            </a:r>
            <a:r>
              <a:rPr lang="en-US" dirty="0" smtClean="0"/>
              <a:t> </a:t>
            </a:r>
            <a:r>
              <a:rPr lang="en-US" dirty="0" err="1" smtClean="0"/>
              <a:t>çeki</a:t>
            </a:r>
            <a:endParaRPr lang="tr-TR" dirty="0"/>
          </a:p>
        </p:txBody>
      </p:sp>
      <p:pic>
        <p:nvPicPr>
          <p:cNvPr id="4"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16387" y="6176963"/>
            <a:ext cx="1218586" cy="639258"/>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72584" y="5482482"/>
            <a:ext cx="1616838" cy="1375518"/>
          </a:xfrm>
          <a:prstGeom prst="rect">
            <a:avLst/>
          </a:prstGeom>
        </p:spPr>
      </p:pic>
      <p:pic>
        <p:nvPicPr>
          <p:cNvPr id="6" name="Picture 4" descr="EU emblem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15948" y="6145108"/>
            <a:ext cx="1056636" cy="67111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Content Placeholder 3"/>
          <p:cNvGraphicFramePr>
            <a:graphicFrameLocks noGrp="1"/>
          </p:cNvGraphicFramePr>
          <p:nvPr>
            <p:ph sz="half" idx="1"/>
            <p:extLst>
              <p:ext uri="{D42A27DB-BD31-4B8C-83A1-F6EECF244321}">
                <p14:modId xmlns:p14="http://schemas.microsoft.com/office/powerpoint/2010/main" val="3449277063"/>
              </p:ext>
            </p:extLst>
          </p:nvPr>
        </p:nvGraphicFramePr>
        <p:xfrm>
          <a:off x="1369379" y="1057642"/>
          <a:ext cx="8534400" cy="4876800"/>
        </p:xfrm>
        <a:graphic>
          <a:graphicData uri="http://schemas.openxmlformats.org/drawingml/2006/table">
            <a:tbl>
              <a:tblPr firstRow="1" firstCol="1" bandRow="1">
                <a:tableStyleId>{21E4AEA4-8DFA-4A89-87EB-49C32662AFE0}</a:tableStyleId>
              </a:tblPr>
              <a:tblGrid>
                <a:gridCol w="4471902">
                  <a:extLst>
                    <a:ext uri="{9D8B030D-6E8A-4147-A177-3AD203B41FA5}">
                      <a16:colId xmlns:a16="http://schemas.microsoft.com/office/drawing/2014/main" val="2461716712"/>
                    </a:ext>
                  </a:extLst>
                </a:gridCol>
                <a:gridCol w="4062498">
                  <a:extLst>
                    <a:ext uri="{9D8B030D-6E8A-4147-A177-3AD203B41FA5}">
                      <a16:colId xmlns:a16="http://schemas.microsoft.com/office/drawing/2014/main" val="1608289997"/>
                    </a:ext>
                  </a:extLst>
                </a:gridCol>
              </a:tblGrid>
              <a:tr h="663084">
                <a:tc>
                  <a:txBody>
                    <a:bodyPr/>
                    <a:lstStyle/>
                    <a:p>
                      <a:pPr marL="0" marR="0">
                        <a:lnSpc>
                          <a:spcPct val="107000"/>
                        </a:lnSpc>
                        <a:spcBef>
                          <a:spcPts val="0"/>
                        </a:spcBef>
                        <a:spcAft>
                          <a:spcPts val="0"/>
                        </a:spcAft>
                      </a:pPr>
                      <a:r>
                        <a:rPr lang="en-US" sz="1800" dirty="0">
                          <a:effectLst/>
                        </a:rPr>
                        <a:t>Flexible travel option (</a:t>
                      </a:r>
                      <a:r>
                        <a:rPr lang="en-US" sz="1800" dirty="0" err="1">
                          <a:effectLst/>
                        </a:rPr>
                        <a:t>Esnek</a:t>
                      </a:r>
                      <a:r>
                        <a:rPr lang="en-US" sz="1800" dirty="0">
                          <a:effectLst/>
                        </a:rPr>
                        <a:t> </a:t>
                      </a:r>
                      <a:r>
                        <a:rPr lang="en-US" sz="1800" dirty="0" err="1">
                          <a:effectLst/>
                        </a:rPr>
                        <a:t>Seyahat</a:t>
                      </a:r>
                      <a:r>
                        <a:rPr lang="en-US" sz="1800" dirty="0">
                          <a:effectLst/>
                        </a:rPr>
                        <a:t> </a:t>
                      </a:r>
                      <a:r>
                        <a:rPr lang="en-US" sz="1800" dirty="0" err="1">
                          <a:effectLst/>
                        </a:rPr>
                        <a:t>Seçeneği</a:t>
                      </a:r>
                      <a:r>
                        <a:rPr lang="en-US" sz="1800" dirty="0">
                          <a:effectLst/>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7042" marR="47042" marT="0" marB="0"/>
                </a:tc>
                <a:tc>
                  <a:txBody>
                    <a:bodyPr/>
                    <a:lstStyle/>
                    <a:p>
                      <a:pPr marL="0" marR="0">
                        <a:lnSpc>
                          <a:spcPct val="107000"/>
                        </a:lnSpc>
                        <a:spcBef>
                          <a:spcPts val="0"/>
                        </a:spcBef>
                        <a:spcAft>
                          <a:spcPts val="0"/>
                        </a:spcAft>
                      </a:pPr>
                      <a:r>
                        <a:rPr lang="en-US" sz="1800" dirty="0">
                          <a:effectLst/>
                        </a:rPr>
                        <a:t>Fixed travel option (Katı </a:t>
                      </a:r>
                      <a:r>
                        <a:rPr lang="en-US" sz="1800" dirty="0" err="1">
                          <a:effectLst/>
                        </a:rPr>
                        <a:t>Seyahat</a:t>
                      </a:r>
                      <a:r>
                        <a:rPr lang="en-US" sz="1800" dirty="0">
                          <a:effectLst/>
                        </a:rPr>
                        <a:t> </a:t>
                      </a:r>
                      <a:r>
                        <a:rPr lang="en-US" sz="1800" dirty="0" err="1">
                          <a:effectLst/>
                        </a:rPr>
                        <a:t>Seçeneği</a:t>
                      </a:r>
                      <a:r>
                        <a:rPr lang="en-US" sz="1800" dirty="0">
                          <a:effectLst/>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7042" marR="47042" marT="0" marB="0"/>
                </a:tc>
                <a:extLst>
                  <a:ext uri="{0D108BD9-81ED-4DB2-BD59-A6C34878D82A}">
                    <a16:rowId xmlns:a16="http://schemas.microsoft.com/office/drawing/2014/main" val="4218663310"/>
                  </a:ext>
                </a:extLst>
              </a:tr>
              <a:tr h="4213716">
                <a:tc>
                  <a:txBody>
                    <a:bodyPr/>
                    <a:lstStyle/>
                    <a:p>
                      <a:pPr marL="342900" marR="0" lvl="0" indent="-342900" algn="just">
                        <a:lnSpc>
                          <a:spcPct val="107000"/>
                        </a:lnSpc>
                        <a:spcBef>
                          <a:spcPts val="0"/>
                        </a:spcBef>
                        <a:spcAft>
                          <a:spcPts val="0"/>
                        </a:spcAft>
                        <a:buFont typeface="Symbol" panose="05050102010706020507" pitchFamily="18" charset="2"/>
                        <a:buChar char=""/>
                      </a:pPr>
                      <a:r>
                        <a:rPr lang="tr-TR" sz="1800" dirty="0">
                          <a:effectLst/>
                        </a:rPr>
                        <a:t>Seçilen başvuru sahiplerinin seyahat tarihleri, başvuru sahibi tarafından seyahat kartı etkinleştirilene kadar esnek kalır.</a:t>
                      </a:r>
                      <a:endParaRPr lang="en-US" sz="1800" dirty="0">
                        <a:effectLst/>
                      </a:endParaRPr>
                    </a:p>
                    <a:p>
                      <a:pPr marL="342900" marR="0" lvl="0" indent="-342900" algn="just">
                        <a:lnSpc>
                          <a:spcPct val="107000"/>
                        </a:lnSpc>
                        <a:spcBef>
                          <a:spcPts val="0"/>
                        </a:spcBef>
                        <a:spcAft>
                          <a:spcPts val="0"/>
                        </a:spcAft>
                        <a:buFont typeface="Symbol" panose="05050102010706020507" pitchFamily="18" charset="2"/>
                        <a:buChar char=""/>
                      </a:pPr>
                      <a:r>
                        <a:rPr lang="tr-TR" sz="1800" dirty="0">
                          <a:effectLst/>
                        </a:rPr>
                        <a:t>Seçilen adaylar, </a:t>
                      </a:r>
                      <a:r>
                        <a:rPr lang="en-US" sz="1800" dirty="0" smtClean="0">
                          <a:effectLst/>
                        </a:rPr>
                        <a:t>7 </a:t>
                      </a:r>
                      <a:r>
                        <a:rPr lang="tr-TR" sz="1800" dirty="0" smtClean="0">
                          <a:effectLst/>
                        </a:rPr>
                        <a:t>seyahat </a:t>
                      </a:r>
                      <a:r>
                        <a:rPr lang="tr-TR" sz="1800" dirty="0">
                          <a:effectLst/>
                        </a:rPr>
                        <a:t>günü ile en fazla bir aylık bir süre boyunca seyahat edebilecektir. </a:t>
                      </a:r>
                      <a:endParaRPr lang="en-US" sz="1800" dirty="0">
                        <a:effectLst/>
                      </a:endParaRPr>
                    </a:p>
                    <a:p>
                      <a:pPr marL="342900" marR="0" lvl="0" indent="-342900" algn="just">
                        <a:lnSpc>
                          <a:spcPct val="107000"/>
                        </a:lnSpc>
                        <a:spcBef>
                          <a:spcPts val="0"/>
                        </a:spcBef>
                        <a:spcAft>
                          <a:spcPts val="0"/>
                        </a:spcAft>
                        <a:buFont typeface="Symbol" panose="05050102010706020507" pitchFamily="18" charset="2"/>
                        <a:buChar char=""/>
                      </a:pPr>
                      <a:r>
                        <a:rPr lang="tr-TR" sz="1800" dirty="0">
                          <a:effectLst/>
                        </a:rPr>
                        <a:t>Esnek seyahat seçeneği, seçilen başvuru sahiplerinin istedikleri kadar uygun ülkeye seyahat etmelerine olanak tanır.</a:t>
                      </a:r>
                      <a:endParaRPr lang="en-US" sz="1800" dirty="0">
                        <a:effectLst/>
                      </a:endParaRPr>
                    </a:p>
                    <a:p>
                      <a:pPr marL="342900" marR="0" lvl="0" indent="-342900" algn="just">
                        <a:lnSpc>
                          <a:spcPct val="107000"/>
                        </a:lnSpc>
                        <a:spcBef>
                          <a:spcPts val="0"/>
                        </a:spcBef>
                        <a:spcAft>
                          <a:spcPts val="0"/>
                        </a:spcAft>
                        <a:buFont typeface="Symbol" panose="05050102010706020507" pitchFamily="18" charset="2"/>
                        <a:buChar char=""/>
                      </a:pPr>
                      <a:r>
                        <a:rPr lang="tr-TR" sz="1800" dirty="0">
                          <a:effectLst/>
                        </a:rPr>
                        <a:t>Seyahat </a:t>
                      </a:r>
                      <a:r>
                        <a:rPr lang="en-US" sz="1800" dirty="0" err="1" smtClean="0">
                          <a:effectLst/>
                        </a:rPr>
                        <a:t>çeki</a:t>
                      </a:r>
                      <a:r>
                        <a:rPr lang="tr-TR" sz="1800" dirty="0" smtClean="0">
                          <a:effectLst/>
                        </a:rPr>
                        <a:t> </a:t>
                      </a:r>
                      <a:r>
                        <a:rPr lang="tr-TR" sz="1800" dirty="0">
                          <a:effectLst/>
                        </a:rPr>
                        <a:t>etkinleştirildikten sonra, seçilen adaylar ardışık günlerde seyahat edebilir veya seyahat günlerini bir aya yayabilirler. </a:t>
                      </a:r>
                      <a:endParaRPr lang="en-US" sz="1800" dirty="0">
                        <a:effectLst/>
                      </a:endParaRPr>
                    </a:p>
                  </a:txBody>
                  <a:tcPr marL="47042" marR="47042" marT="0" marB="0"/>
                </a:tc>
                <a:tc>
                  <a:txBody>
                    <a:bodyPr/>
                    <a:lstStyle/>
                    <a:p>
                      <a:pPr marL="342900" marR="0" lvl="0" indent="-342900" algn="just">
                        <a:lnSpc>
                          <a:spcPct val="107000"/>
                        </a:lnSpc>
                        <a:spcBef>
                          <a:spcPts val="0"/>
                        </a:spcBef>
                        <a:spcAft>
                          <a:spcPts val="0"/>
                        </a:spcAft>
                        <a:buFont typeface="Symbol" panose="05050102010706020507" pitchFamily="18" charset="2"/>
                        <a:buChar char=""/>
                      </a:pPr>
                      <a:r>
                        <a:rPr lang="tr-TR" sz="1800" dirty="0">
                          <a:effectLst/>
                        </a:rPr>
                        <a:t>Seçilen başvuru sahipleri, sabit seyahat günleri ve saatleri ve önceden tanımlanmış varış yerleri ile istedikleri seyahat güzergâhını yükleniciye ileteceklerdir. </a:t>
                      </a:r>
                      <a:endParaRPr lang="en-US" sz="1800" dirty="0">
                        <a:effectLst/>
                      </a:endParaRPr>
                    </a:p>
                    <a:p>
                      <a:pPr marL="342900" marR="0" lvl="0" indent="-342900" algn="just">
                        <a:lnSpc>
                          <a:spcPct val="107000"/>
                        </a:lnSpc>
                        <a:spcBef>
                          <a:spcPts val="0"/>
                        </a:spcBef>
                        <a:spcAft>
                          <a:spcPts val="0"/>
                        </a:spcAft>
                        <a:buFont typeface="Symbol" panose="05050102010706020507" pitchFamily="18" charset="2"/>
                        <a:buChar char=""/>
                      </a:pPr>
                      <a:r>
                        <a:rPr lang="tr-TR" sz="1800" dirty="0">
                          <a:effectLst/>
                        </a:rPr>
                        <a:t>Sabit bilet rezervasyonu yapıldıktan sonra seyahat tarihleri ve varış yerleri değiştirilemez.</a:t>
                      </a:r>
                      <a:endParaRPr lang="en-US" sz="1800" dirty="0">
                        <a:effectLst/>
                      </a:endParaRPr>
                    </a:p>
                    <a:p>
                      <a:pPr marL="342900" marR="0" lvl="0" indent="-342900" algn="just">
                        <a:lnSpc>
                          <a:spcPct val="107000"/>
                        </a:lnSpc>
                        <a:spcBef>
                          <a:spcPts val="0"/>
                        </a:spcBef>
                        <a:spcAft>
                          <a:spcPts val="0"/>
                        </a:spcAft>
                        <a:buFont typeface="Symbol" panose="05050102010706020507" pitchFamily="18" charset="2"/>
                        <a:buChar char=""/>
                      </a:pPr>
                      <a:r>
                        <a:rPr lang="tr-TR" sz="1800" dirty="0">
                          <a:effectLst/>
                        </a:rPr>
                        <a:t>Seyahat bir aya kadar bir süre içinde yapılmalıdır.</a:t>
                      </a:r>
                      <a:endParaRPr lang="en-US" sz="1800" dirty="0">
                        <a:effectLst/>
                      </a:endParaRPr>
                    </a:p>
                    <a:p>
                      <a:pPr marL="342900" marR="0" lvl="0" indent="-342900" algn="just">
                        <a:lnSpc>
                          <a:spcPct val="107000"/>
                        </a:lnSpc>
                        <a:spcBef>
                          <a:spcPts val="0"/>
                        </a:spcBef>
                        <a:spcAft>
                          <a:spcPts val="0"/>
                        </a:spcAft>
                        <a:buFont typeface="Symbol" panose="05050102010706020507" pitchFamily="18" charset="2"/>
                        <a:buChar char=""/>
                      </a:pPr>
                      <a:r>
                        <a:rPr lang="tr-TR" sz="1800" dirty="0">
                          <a:effectLst/>
                        </a:rPr>
                        <a:t>Seçilen başvuru sahipleri, en fazla bir aylık bir süre içinde en fazla 2 ülkeyi ziyaret edebilecektir</a:t>
                      </a:r>
                      <a:r>
                        <a:rPr lang="tr-TR" sz="1800" dirty="0" smtClean="0">
                          <a:effectLst/>
                        </a:rPr>
                        <a:t>.</a:t>
                      </a:r>
                      <a:endParaRPr lang="en-US" sz="1800" dirty="0">
                        <a:effectLst/>
                      </a:endParaRPr>
                    </a:p>
                  </a:txBody>
                  <a:tcPr marL="47042" marR="47042" marT="0" marB="0"/>
                </a:tc>
                <a:extLst>
                  <a:ext uri="{0D108BD9-81ED-4DB2-BD59-A6C34878D82A}">
                    <a16:rowId xmlns:a16="http://schemas.microsoft.com/office/drawing/2014/main" val="1862485266"/>
                  </a:ext>
                </a:extLst>
              </a:tr>
            </a:tbl>
          </a:graphicData>
        </a:graphic>
      </p:graphicFrame>
    </p:spTree>
    <p:extLst>
      <p:ext uri="{BB962C8B-B14F-4D97-AF65-F5344CB8AC3E}">
        <p14:creationId xmlns:p14="http://schemas.microsoft.com/office/powerpoint/2010/main" val="47833861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8938" y="-171206"/>
            <a:ext cx="10515600" cy="1325563"/>
          </a:xfrm>
        </p:spPr>
        <p:txBody>
          <a:bodyPr/>
          <a:lstStyle/>
          <a:p>
            <a:r>
              <a:rPr lang="en-US" dirty="0" err="1" smtClean="0"/>
              <a:t>Seyahat</a:t>
            </a:r>
            <a:r>
              <a:rPr lang="en-US" dirty="0" smtClean="0"/>
              <a:t> </a:t>
            </a:r>
            <a:r>
              <a:rPr lang="en-US" dirty="0" err="1" smtClean="0"/>
              <a:t>çeki</a:t>
            </a:r>
            <a:endParaRPr lang="tr-TR" dirty="0"/>
          </a:p>
        </p:txBody>
      </p:sp>
      <p:pic>
        <p:nvPicPr>
          <p:cNvPr id="4"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16387" y="6176963"/>
            <a:ext cx="1218586" cy="639258"/>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72584" y="5482482"/>
            <a:ext cx="1616838" cy="1375518"/>
          </a:xfrm>
          <a:prstGeom prst="rect">
            <a:avLst/>
          </a:prstGeom>
        </p:spPr>
      </p:pic>
      <p:pic>
        <p:nvPicPr>
          <p:cNvPr id="6" name="Picture 4" descr="EU emblem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15948" y="6145108"/>
            <a:ext cx="1056636" cy="67111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 name="Content Placeholder 3"/>
          <p:cNvGraphicFramePr>
            <a:graphicFrameLocks/>
          </p:cNvGraphicFramePr>
          <p:nvPr>
            <p:extLst/>
          </p:nvPr>
        </p:nvGraphicFramePr>
        <p:xfrm>
          <a:off x="1502492" y="1011115"/>
          <a:ext cx="8305800" cy="4952656"/>
        </p:xfrm>
        <a:graphic>
          <a:graphicData uri="http://schemas.openxmlformats.org/drawingml/2006/table">
            <a:tbl>
              <a:tblPr firstRow="1" firstCol="1" bandRow="1">
                <a:tableStyleId>{21E4AEA4-8DFA-4A89-87EB-49C32662AFE0}</a:tableStyleId>
              </a:tblPr>
              <a:tblGrid>
                <a:gridCol w="4352120">
                  <a:extLst>
                    <a:ext uri="{9D8B030D-6E8A-4147-A177-3AD203B41FA5}">
                      <a16:colId xmlns:a16="http://schemas.microsoft.com/office/drawing/2014/main" val="2459905289"/>
                    </a:ext>
                  </a:extLst>
                </a:gridCol>
                <a:gridCol w="3953680">
                  <a:extLst>
                    <a:ext uri="{9D8B030D-6E8A-4147-A177-3AD203B41FA5}">
                      <a16:colId xmlns:a16="http://schemas.microsoft.com/office/drawing/2014/main" val="3401153547"/>
                    </a:ext>
                  </a:extLst>
                </a:gridCol>
              </a:tblGrid>
              <a:tr h="762000">
                <a:tc>
                  <a:txBody>
                    <a:bodyPr/>
                    <a:lstStyle/>
                    <a:p>
                      <a:pPr marL="0" marR="0">
                        <a:lnSpc>
                          <a:spcPct val="107000"/>
                        </a:lnSpc>
                        <a:spcBef>
                          <a:spcPts val="0"/>
                        </a:spcBef>
                        <a:spcAft>
                          <a:spcPts val="0"/>
                        </a:spcAft>
                      </a:pPr>
                      <a:r>
                        <a:rPr lang="en-US" sz="1800" dirty="0">
                          <a:effectLst/>
                        </a:rPr>
                        <a:t>Flexible travel option (</a:t>
                      </a:r>
                      <a:r>
                        <a:rPr lang="en-US" sz="1800" dirty="0" err="1">
                          <a:effectLst/>
                        </a:rPr>
                        <a:t>Esnek</a:t>
                      </a:r>
                      <a:r>
                        <a:rPr lang="en-US" sz="1800" dirty="0">
                          <a:effectLst/>
                        </a:rPr>
                        <a:t> </a:t>
                      </a:r>
                      <a:r>
                        <a:rPr lang="en-US" sz="1800" dirty="0" err="1">
                          <a:effectLst/>
                        </a:rPr>
                        <a:t>Seyahat</a:t>
                      </a:r>
                      <a:r>
                        <a:rPr lang="en-US" sz="1800" dirty="0">
                          <a:effectLst/>
                        </a:rPr>
                        <a:t> </a:t>
                      </a:r>
                      <a:r>
                        <a:rPr lang="en-US" sz="1800" dirty="0" err="1">
                          <a:effectLst/>
                        </a:rPr>
                        <a:t>Seçeneği</a:t>
                      </a:r>
                      <a:r>
                        <a:rPr lang="en-US" sz="1800" dirty="0">
                          <a:effectLst/>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7042" marR="47042" marT="0" marB="0"/>
                </a:tc>
                <a:tc>
                  <a:txBody>
                    <a:bodyPr/>
                    <a:lstStyle/>
                    <a:p>
                      <a:pPr marL="0" marR="0">
                        <a:lnSpc>
                          <a:spcPct val="107000"/>
                        </a:lnSpc>
                        <a:spcBef>
                          <a:spcPts val="0"/>
                        </a:spcBef>
                        <a:spcAft>
                          <a:spcPts val="0"/>
                        </a:spcAft>
                      </a:pPr>
                      <a:r>
                        <a:rPr lang="en-US" sz="1800" dirty="0">
                          <a:effectLst/>
                        </a:rPr>
                        <a:t>Fixed travel option (Katı </a:t>
                      </a:r>
                      <a:r>
                        <a:rPr lang="en-US" sz="1800" dirty="0" err="1">
                          <a:effectLst/>
                        </a:rPr>
                        <a:t>Seyahat</a:t>
                      </a:r>
                      <a:r>
                        <a:rPr lang="en-US" sz="1800" dirty="0">
                          <a:effectLst/>
                        </a:rPr>
                        <a:t> </a:t>
                      </a:r>
                      <a:r>
                        <a:rPr lang="en-US" sz="1800" dirty="0" err="1">
                          <a:effectLst/>
                        </a:rPr>
                        <a:t>Seçeneği</a:t>
                      </a:r>
                      <a:r>
                        <a:rPr lang="en-US" sz="1800" dirty="0">
                          <a:effectLst/>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7042" marR="47042" marT="0" marB="0"/>
                </a:tc>
                <a:extLst>
                  <a:ext uri="{0D108BD9-81ED-4DB2-BD59-A6C34878D82A}">
                    <a16:rowId xmlns:a16="http://schemas.microsoft.com/office/drawing/2014/main" val="3766803234"/>
                  </a:ext>
                </a:extLst>
              </a:tr>
              <a:tr h="4190656">
                <a:tc>
                  <a:txBody>
                    <a:bodyPr/>
                    <a:lstStyle/>
                    <a:p>
                      <a:pPr marL="342900" marR="0" lvl="0" indent="-342900" algn="just">
                        <a:lnSpc>
                          <a:spcPct val="107000"/>
                        </a:lnSpc>
                        <a:spcBef>
                          <a:spcPts val="0"/>
                        </a:spcBef>
                        <a:spcAft>
                          <a:spcPts val="0"/>
                        </a:spcAft>
                        <a:buFont typeface="Symbol" panose="05050102010706020507" pitchFamily="18" charset="2"/>
                        <a:buChar char=""/>
                      </a:pPr>
                      <a:r>
                        <a:rPr lang="tr-TR" sz="1600" dirty="0" smtClean="0">
                          <a:effectLst/>
                        </a:rPr>
                        <a:t>Avrupa </a:t>
                      </a:r>
                      <a:r>
                        <a:rPr lang="tr-TR" sz="1600" dirty="0">
                          <a:effectLst/>
                        </a:rPr>
                        <a:t>demiryolu şirketleri tarafından işletilen trenlerde ve ayrıca Avrupa Komisyonu </a:t>
                      </a:r>
                      <a:r>
                        <a:rPr lang="tr-TR" sz="1600" dirty="0" smtClean="0">
                          <a:effectLst/>
                        </a:rPr>
                        <a:t>tarafından </a:t>
                      </a:r>
                      <a:r>
                        <a:rPr lang="tr-TR" sz="1600" dirty="0">
                          <a:effectLst/>
                        </a:rPr>
                        <a:t>belirlenen yüklenici tarafından seçilen bazı feribotlarda ve diğer ulaşım araçlarında seyahat etmelerine izin verilir. </a:t>
                      </a:r>
                      <a:endParaRPr lang="en-US" sz="1600" dirty="0">
                        <a:effectLst/>
                      </a:endParaRPr>
                    </a:p>
                    <a:p>
                      <a:pPr marL="342900" marR="0" lvl="0" indent="-342900" algn="just">
                        <a:lnSpc>
                          <a:spcPct val="107000"/>
                        </a:lnSpc>
                        <a:spcBef>
                          <a:spcPts val="0"/>
                        </a:spcBef>
                        <a:spcAft>
                          <a:spcPts val="0"/>
                        </a:spcAft>
                        <a:buFont typeface="Symbol" panose="05050102010706020507" pitchFamily="18" charset="2"/>
                        <a:buChar char=""/>
                      </a:pPr>
                      <a:r>
                        <a:rPr lang="tr-TR" sz="1600" dirty="0">
                          <a:effectLst/>
                        </a:rPr>
                        <a:t>Bazı trenlerin koltuk rezervasyonu gerektirebileceğini veya önerebileceğini lütfen unutmayın.</a:t>
                      </a:r>
                      <a:endParaRPr lang="en-US" sz="1600" dirty="0">
                        <a:effectLst/>
                      </a:endParaRPr>
                    </a:p>
                    <a:p>
                      <a:pPr marL="342900" marR="0" lvl="0" indent="-342900" algn="just">
                        <a:lnSpc>
                          <a:spcPct val="107000"/>
                        </a:lnSpc>
                        <a:spcBef>
                          <a:spcPts val="0"/>
                        </a:spcBef>
                        <a:spcAft>
                          <a:spcPts val="0"/>
                        </a:spcAft>
                        <a:buFont typeface="Symbol" panose="05050102010706020507" pitchFamily="18" charset="2"/>
                        <a:buChar char=""/>
                      </a:pPr>
                      <a:r>
                        <a:rPr lang="tr-TR" sz="1600" i="1" dirty="0">
                          <a:effectLst/>
                        </a:rPr>
                        <a:t>Koltuk rezervasyonlarının maliyeti Esnek Seyahat Geçişine dâhil değildir!</a:t>
                      </a:r>
                      <a:endParaRPr lang="en-US" sz="1600" i="1" dirty="0">
                        <a:effectLst/>
                      </a:endParaRPr>
                    </a:p>
                    <a:p>
                      <a:pPr marL="342900" marR="0" lvl="0" indent="-342900" algn="just">
                        <a:lnSpc>
                          <a:spcPct val="107000"/>
                        </a:lnSpc>
                        <a:spcBef>
                          <a:spcPts val="0"/>
                        </a:spcBef>
                        <a:spcAft>
                          <a:spcPts val="0"/>
                        </a:spcAft>
                        <a:buFont typeface="Symbol" panose="05050102010706020507" pitchFamily="18" charset="2"/>
                        <a:buChar char=""/>
                      </a:pPr>
                      <a:r>
                        <a:rPr lang="tr-TR" sz="1600" dirty="0">
                          <a:effectLst/>
                        </a:rPr>
                        <a:t>Koltuk rezervasyonları veya yolculuk sırasında karşılaşılan diğer masraflar için hiçbir geri ödeme Avrupa </a:t>
                      </a:r>
                      <a:r>
                        <a:rPr lang="tr-TR" sz="1600" dirty="0" smtClean="0">
                          <a:effectLst/>
                        </a:rPr>
                        <a:t>Komisyonu tarafından </a:t>
                      </a:r>
                      <a:r>
                        <a:rPr lang="tr-TR" sz="1600" dirty="0">
                          <a:effectLst/>
                        </a:rPr>
                        <a:t>karşılanmayacaktır.</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7042" marR="47042" marT="0" marB="0"/>
                </a:tc>
                <a:tc>
                  <a:txBody>
                    <a:bodyPr/>
                    <a:lstStyle/>
                    <a:p>
                      <a:pPr marL="342900" marR="0" lvl="0" indent="-342900" algn="just">
                        <a:lnSpc>
                          <a:spcPct val="107000"/>
                        </a:lnSpc>
                        <a:spcBef>
                          <a:spcPts val="0"/>
                        </a:spcBef>
                        <a:spcAft>
                          <a:spcPts val="0"/>
                        </a:spcAft>
                        <a:buFont typeface="Symbol" panose="05050102010706020507" pitchFamily="18" charset="2"/>
                        <a:buChar char=""/>
                      </a:pPr>
                      <a:r>
                        <a:rPr lang="tr-TR" sz="1600" dirty="0" smtClean="0">
                          <a:effectLst/>
                        </a:rPr>
                        <a:t>Sabit </a:t>
                      </a:r>
                      <a:r>
                        <a:rPr lang="tr-TR" sz="1600" dirty="0">
                          <a:effectLst/>
                        </a:rPr>
                        <a:t>bilet rezervasyonu yapıldıktan </a:t>
                      </a:r>
                      <a:r>
                        <a:rPr lang="tr-TR" sz="1600" dirty="0" smtClean="0">
                          <a:effectLst/>
                        </a:rPr>
                        <a:t>Seçilen </a:t>
                      </a:r>
                      <a:r>
                        <a:rPr lang="tr-TR" sz="1600" dirty="0">
                          <a:effectLst/>
                        </a:rPr>
                        <a:t>başvuru sahipleri, en fazla bir aylık bir süre içinde en fazla 2 ülkeyi ziyaret edebilecektir.</a:t>
                      </a:r>
                      <a:endParaRPr lang="en-US" sz="1600" dirty="0">
                        <a:effectLst/>
                      </a:endParaRPr>
                    </a:p>
                    <a:p>
                      <a:pPr marL="342900" marR="0" lvl="0" indent="-342900" algn="just">
                        <a:lnSpc>
                          <a:spcPct val="107000"/>
                        </a:lnSpc>
                        <a:spcBef>
                          <a:spcPts val="0"/>
                        </a:spcBef>
                        <a:spcAft>
                          <a:spcPts val="0"/>
                        </a:spcAft>
                        <a:buFont typeface="Symbol" panose="05050102010706020507" pitchFamily="18" charset="2"/>
                        <a:buChar char=""/>
                      </a:pPr>
                      <a:r>
                        <a:rPr lang="tr-TR" sz="1600" dirty="0">
                          <a:effectLst/>
                        </a:rPr>
                        <a:t>Bu ülke </a:t>
                      </a:r>
                      <a:r>
                        <a:rPr lang="en-US" sz="1600" dirty="0" smtClean="0">
                          <a:effectLst/>
                        </a:rPr>
                        <a:t>Program </a:t>
                      </a:r>
                      <a:r>
                        <a:rPr lang="en-US" sz="1600" dirty="0" err="1" smtClean="0">
                          <a:effectLst/>
                        </a:rPr>
                        <a:t>ülkelerinden</a:t>
                      </a:r>
                      <a:r>
                        <a:rPr lang="en-US" sz="1600" dirty="0" smtClean="0">
                          <a:effectLst/>
                        </a:rPr>
                        <a:t> </a:t>
                      </a:r>
                      <a:r>
                        <a:rPr lang="en-US" sz="1600" dirty="0" err="1" smtClean="0">
                          <a:effectLst/>
                        </a:rPr>
                        <a:t>birisi</a:t>
                      </a:r>
                      <a:r>
                        <a:rPr lang="en-US" sz="1600" dirty="0" smtClean="0">
                          <a:effectLst/>
                        </a:rPr>
                        <a:t> </a:t>
                      </a:r>
                      <a:r>
                        <a:rPr lang="en-US" sz="1600" dirty="0" err="1" smtClean="0">
                          <a:effectLst/>
                        </a:rPr>
                        <a:t>olmalıdır</a:t>
                      </a:r>
                      <a:r>
                        <a:rPr lang="en-US" sz="1600" dirty="0" smtClean="0">
                          <a:effectLst/>
                        </a:rPr>
                        <a:t>.</a:t>
                      </a:r>
                      <a:endParaRPr lang="en-US" sz="1600" dirty="0">
                        <a:effectLst/>
                      </a:endParaRPr>
                    </a:p>
                    <a:p>
                      <a:pPr marL="342900" marR="0" lvl="0" indent="-342900" algn="just">
                        <a:lnSpc>
                          <a:spcPct val="107000"/>
                        </a:lnSpc>
                        <a:spcBef>
                          <a:spcPts val="0"/>
                        </a:spcBef>
                        <a:spcAft>
                          <a:spcPts val="0"/>
                        </a:spcAft>
                        <a:buFont typeface="Symbol" panose="05050102010706020507" pitchFamily="18" charset="2"/>
                        <a:buChar char=""/>
                      </a:pPr>
                      <a:r>
                        <a:rPr lang="tr-TR" sz="1600" dirty="0">
                          <a:effectLst/>
                        </a:rPr>
                        <a:t>Tüm rezervasyon maliyetleri sabit seyahat seçeneğine dâhildir ancak uyulması gereken 251 </a:t>
                      </a:r>
                      <a:r>
                        <a:rPr lang="tr-TR" sz="1600" dirty="0" err="1">
                          <a:effectLst/>
                        </a:rPr>
                        <a:t>Euro'luk</a:t>
                      </a:r>
                      <a:r>
                        <a:rPr lang="tr-TR" sz="1600" dirty="0">
                          <a:effectLst/>
                        </a:rPr>
                        <a:t> genel bir bütçe sınırı vardır. </a:t>
                      </a:r>
                      <a:endParaRPr lang="en-US" sz="1600" dirty="0">
                        <a:effectLst/>
                      </a:endParaRPr>
                    </a:p>
                    <a:p>
                      <a:pPr marL="342900" marR="0" lvl="0" indent="-342900" algn="just">
                        <a:lnSpc>
                          <a:spcPct val="107000"/>
                        </a:lnSpc>
                        <a:spcBef>
                          <a:spcPts val="0"/>
                        </a:spcBef>
                        <a:spcAft>
                          <a:spcPts val="0"/>
                        </a:spcAft>
                        <a:buFont typeface="Symbol" panose="05050102010706020507" pitchFamily="18" charset="2"/>
                        <a:buChar char=""/>
                      </a:pPr>
                      <a:r>
                        <a:rPr lang="tr-TR" sz="1600" dirty="0">
                          <a:effectLst/>
                        </a:rPr>
                        <a:t>Seçilen adaylar, seyahat programlarının uygulanabilir olduğundan emin olmalıdır.</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7042" marR="47042" marT="0" marB="0"/>
                </a:tc>
                <a:extLst>
                  <a:ext uri="{0D108BD9-81ED-4DB2-BD59-A6C34878D82A}">
                    <a16:rowId xmlns:a16="http://schemas.microsoft.com/office/drawing/2014/main" val="1969243515"/>
                  </a:ext>
                </a:extLst>
              </a:tr>
            </a:tbl>
          </a:graphicData>
        </a:graphic>
      </p:graphicFrame>
    </p:spTree>
    <p:extLst>
      <p:ext uri="{BB962C8B-B14F-4D97-AF65-F5344CB8AC3E}">
        <p14:creationId xmlns:p14="http://schemas.microsoft.com/office/powerpoint/2010/main" val="36678563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Esnek</a:t>
            </a:r>
            <a:r>
              <a:rPr lang="en-US" dirty="0" smtClean="0"/>
              <a:t> </a:t>
            </a:r>
            <a:r>
              <a:rPr lang="en-US" dirty="0" err="1" smtClean="0"/>
              <a:t>Seyahat</a:t>
            </a:r>
            <a:r>
              <a:rPr lang="en-US" dirty="0" smtClean="0"/>
              <a:t> </a:t>
            </a:r>
            <a:r>
              <a:rPr lang="en-US" dirty="0" err="1" smtClean="0"/>
              <a:t>Çeki</a:t>
            </a:r>
            <a:endParaRPr lang="tr-TR" dirty="0"/>
          </a:p>
        </p:txBody>
      </p:sp>
      <p:sp>
        <p:nvSpPr>
          <p:cNvPr id="3" name="Content Placeholder 2"/>
          <p:cNvSpPr>
            <a:spLocks noGrp="1"/>
          </p:cNvSpPr>
          <p:nvPr>
            <p:ph idx="1"/>
          </p:nvPr>
        </p:nvSpPr>
        <p:spPr/>
        <p:txBody>
          <a:bodyPr/>
          <a:lstStyle/>
          <a:p>
            <a:r>
              <a:rPr lang="en-US" dirty="0" smtClean="0"/>
              <a:t>251 Avro</a:t>
            </a:r>
          </a:p>
          <a:p>
            <a:endParaRPr lang="en-US" dirty="0"/>
          </a:p>
          <a:p>
            <a:r>
              <a:rPr lang="en-US" dirty="0" smtClean="0"/>
              <a:t>7 </a:t>
            </a:r>
            <a:r>
              <a:rPr lang="en-US" dirty="0" err="1" smtClean="0"/>
              <a:t>seyahat</a:t>
            </a:r>
            <a:r>
              <a:rPr lang="en-US" dirty="0" smtClean="0"/>
              <a:t> </a:t>
            </a:r>
            <a:r>
              <a:rPr lang="en-US" dirty="0" err="1" smtClean="0"/>
              <a:t>günü</a:t>
            </a:r>
            <a:endParaRPr lang="en-US" dirty="0" smtClean="0"/>
          </a:p>
          <a:p>
            <a:endParaRPr lang="en-US" dirty="0"/>
          </a:p>
          <a:p>
            <a:r>
              <a:rPr lang="en-US" dirty="0" err="1" smtClean="0"/>
              <a:t>Güzergah</a:t>
            </a:r>
            <a:r>
              <a:rPr lang="en-US" dirty="0" smtClean="0"/>
              <a:t> </a:t>
            </a:r>
            <a:r>
              <a:rPr lang="en-US" dirty="0" err="1" smtClean="0"/>
              <a:t>ardışık</a:t>
            </a:r>
            <a:r>
              <a:rPr lang="en-US" dirty="0" smtClean="0"/>
              <a:t> </a:t>
            </a:r>
            <a:r>
              <a:rPr lang="en-US" dirty="0" err="1" smtClean="0"/>
              <a:t>olmak</a:t>
            </a:r>
            <a:r>
              <a:rPr lang="en-US" dirty="0" smtClean="0"/>
              <a:t> </a:t>
            </a:r>
            <a:r>
              <a:rPr lang="en-US" dirty="0" err="1" smtClean="0"/>
              <a:t>zorunda</a:t>
            </a:r>
            <a:r>
              <a:rPr lang="en-US" dirty="0" smtClean="0"/>
              <a:t> </a:t>
            </a:r>
            <a:r>
              <a:rPr lang="en-US" dirty="0" err="1" smtClean="0"/>
              <a:t>değildir</a:t>
            </a:r>
            <a:endParaRPr lang="tr-TR" dirty="0"/>
          </a:p>
        </p:txBody>
      </p:sp>
      <p:pic>
        <p:nvPicPr>
          <p:cNvPr id="4"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80218" y="6022857"/>
            <a:ext cx="1336282" cy="7010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54111" y="5390118"/>
            <a:ext cx="1616838" cy="1375518"/>
          </a:xfrm>
          <a:prstGeom prst="rect">
            <a:avLst/>
          </a:prstGeom>
        </p:spPr>
      </p:pic>
      <p:pic>
        <p:nvPicPr>
          <p:cNvPr id="6" name="Picture 4" descr="EU emblem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97475" y="6052744"/>
            <a:ext cx="1056636" cy="6711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039549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Mobil </a:t>
            </a:r>
            <a:r>
              <a:rPr lang="en-US" dirty="0" err="1" smtClean="0"/>
              <a:t>Uygulamaya</a:t>
            </a:r>
            <a:r>
              <a:rPr lang="en-US" dirty="0" smtClean="0"/>
              <a:t> </a:t>
            </a:r>
            <a:r>
              <a:rPr lang="en-US" dirty="0" err="1" smtClean="0"/>
              <a:t>Giriş</a:t>
            </a:r>
            <a:endParaRPr lang="tr-TR" dirty="0"/>
          </a:p>
        </p:txBody>
      </p:sp>
      <p:sp>
        <p:nvSpPr>
          <p:cNvPr id="3" name="Content Placeholder 2"/>
          <p:cNvSpPr>
            <a:spLocks noGrp="1"/>
          </p:cNvSpPr>
          <p:nvPr>
            <p:ph idx="1"/>
          </p:nvPr>
        </p:nvSpPr>
        <p:spPr>
          <a:xfrm>
            <a:off x="1021707" y="1690688"/>
            <a:ext cx="7036777" cy="4351338"/>
          </a:xfrm>
        </p:spPr>
        <p:txBody>
          <a:bodyPr/>
          <a:lstStyle/>
          <a:p>
            <a:r>
              <a:rPr lang="en-US" dirty="0" smtClean="0"/>
              <a:t>İlk </a:t>
            </a:r>
            <a:r>
              <a:rPr lang="en-US" dirty="0" err="1" smtClean="0"/>
              <a:t>kez</a:t>
            </a:r>
            <a:r>
              <a:rPr lang="en-US" dirty="0" smtClean="0"/>
              <a:t> </a:t>
            </a:r>
            <a:r>
              <a:rPr lang="en-US" dirty="0" err="1" smtClean="0"/>
              <a:t>girerken</a:t>
            </a:r>
            <a:r>
              <a:rPr lang="en-US" dirty="0" smtClean="0"/>
              <a:t> </a:t>
            </a:r>
            <a:r>
              <a:rPr lang="en-US" dirty="0" err="1" smtClean="0"/>
              <a:t>şifre</a:t>
            </a:r>
            <a:r>
              <a:rPr lang="en-US" dirty="0" smtClean="0"/>
              <a:t> </a:t>
            </a:r>
            <a:r>
              <a:rPr lang="en-US" dirty="0" err="1" smtClean="0"/>
              <a:t>belirlemeniz</a:t>
            </a:r>
            <a:r>
              <a:rPr lang="en-US" dirty="0" smtClean="0"/>
              <a:t> ve </a:t>
            </a:r>
            <a:r>
              <a:rPr lang="en-US" dirty="0" err="1"/>
              <a:t>k</a:t>
            </a:r>
            <a:r>
              <a:rPr lang="en-US" dirty="0" err="1" smtClean="0"/>
              <a:t>imlik</a:t>
            </a:r>
            <a:r>
              <a:rPr lang="en-US" dirty="0" smtClean="0"/>
              <a:t> </a:t>
            </a:r>
            <a:r>
              <a:rPr lang="en-US" dirty="0" err="1" smtClean="0"/>
              <a:t>doğrulama</a:t>
            </a:r>
            <a:r>
              <a:rPr lang="en-US" dirty="0" smtClean="0"/>
              <a:t> ve </a:t>
            </a:r>
            <a:r>
              <a:rPr lang="en-US" dirty="0" err="1" smtClean="0"/>
              <a:t>seyahat</a:t>
            </a:r>
            <a:r>
              <a:rPr lang="en-US" dirty="0" smtClean="0"/>
              <a:t> </a:t>
            </a:r>
            <a:r>
              <a:rPr lang="en-US" dirty="0" err="1" smtClean="0"/>
              <a:t>dönemi</a:t>
            </a:r>
            <a:r>
              <a:rPr lang="en-US" dirty="0" smtClean="0"/>
              <a:t> </a:t>
            </a:r>
            <a:r>
              <a:rPr lang="en-US" dirty="0" err="1" smtClean="0"/>
              <a:t>seçmeniz</a:t>
            </a:r>
            <a:r>
              <a:rPr lang="en-US" dirty="0" smtClean="0"/>
              <a:t> </a:t>
            </a:r>
            <a:r>
              <a:rPr lang="en-US" dirty="0" err="1" smtClean="0"/>
              <a:t>istenecektir</a:t>
            </a:r>
            <a:r>
              <a:rPr lang="en-US" dirty="0" smtClean="0"/>
              <a:t>.</a:t>
            </a:r>
            <a:endParaRPr lang="en-US" dirty="0" smtClean="0"/>
          </a:p>
          <a:p>
            <a:pPr lvl="1"/>
            <a:r>
              <a:rPr lang="en-US" dirty="0" err="1" smtClean="0"/>
              <a:t>Seyahat</a:t>
            </a:r>
            <a:r>
              <a:rPr lang="en-US" dirty="0" smtClean="0"/>
              <a:t> </a:t>
            </a:r>
            <a:r>
              <a:rPr lang="en-US" dirty="0" err="1" smtClean="0"/>
              <a:t>dönemi</a:t>
            </a:r>
            <a:r>
              <a:rPr lang="en-US" dirty="0" smtClean="0"/>
              <a:t> </a:t>
            </a:r>
            <a:r>
              <a:rPr lang="en-US" dirty="0" err="1" smtClean="0"/>
              <a:t>seçmeye</a:t>
            </a:r>
            <a:r>
              <a:rPr lang="en-US" dirty="0" smtClean="0"/>
              <a:t> </a:t>
            </a:r>
            <a:r>
              <a:rPr lang="en-US" dirty="0" err="1" smtClean="0"/>
              <a:t>seyahat</a:t>
            </a:r>
            <a:r>
              <a:rPr lang="en-US" dirty="0" smtClean="0"/>
              <a:t> </a:t>
            </a:r>
            <a:r>
              <a:rPr lang="en-US" dirty="0" err="1" smtClean="0"/>
              <a:t>gününüzden</a:t>
            </a:r>
            <a:r>
              <a:rPr lang="en-US" dirty="0" smtClean="0"/>
              <a:t> </a:t>
            </a:r>
            <a:r>
              <a:rPr lang="en-US" dirty="0" err="1" smtClean="0"/>
              <a:t>emin</a:t>
            </a:r>
            <a:r>
              <a:rPr lang="en-US" dirty="0" smtClean="0"/>
              <a:t> </a:t>
            </a:r>
            <a:r>
              <a:rPr lang="en-US" dirty="0" err="1" smtClean="0"/>
              <a:t>değilseniz</a:t>
            </a:r>
            <a:r>
              <a:rPr lang="en-US" dirty="0" smtClean="0"/>
              <a:t> “do </a:t>
            </a:r>
            <a:r>
              <a:rPr lang="en-US" dirty="0" smtClean="0"/>
              <a:t>it later</a:t>
            </a:r>
            <a:r>
              <a:rPr lang="en-US" dirty="0" smtClean="0"/>
              <a:t>” </a:t>
            </a:r>
            <a:r>
              <a:rPr lang="en-US" dirty="0" err="1" smtClean="0"/>
              <a:t>demelisiniz</a:t>
            </a:r>
            <a:r>
              <a:rPr lang="en-US" dirty="0" smtClean="0"/>
              <a:t>.</a:t>
            </a:r>
            <a:endParaRPr lang="en-US" dirty="0" smtClean="0"/>
          </a:p>
          <a:p>
            <a:pPr lvl="1"/>
            <a:endParaRPr lang="en-US" dirty="0"/>
          </a:p>
        </p:txBody>
      </p:sp>
      <p:pic>
        <p:nvPicPr>
          <p:cNvPr id="4" name="Content Placeholder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16387" y="6176963"/>
            <a:ext cx="1218586" cy="639258"/>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72584" y="5482482"/>
            <a:ext cx="1616838" cy="1375518"/>
          </a:xfrm>
          <a:prstGeom prst="rect">
            <a:avLst/>
          </a:prstGeom>
        </p:spPr>
      </p:pic>
      <p:pic>
        <p:nvPicPr>
          <p:cNvPr id="6" name="Picture 4" descr="EU emblem log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15948" y="6145108"/>
            <a:ext cx="1056636" cy="671113"/>
          </a:xfrm>
          <a:prstGeom prst="rect">
            <a:avLst/>
          </a:prstGeom>
          <a:noFill/>
          <a:extLst>
            <a:ext uri="{909E8E84-426E-40DD-AFC4-6F175D3DCCD1}">
              <a14:hiddenFill xmlns:a14="http://schemas.microsoft.com/office/drawing/2010/main">
                <a:solidFill>
                  <a:srgbClr val="FFFFFF"/>
                </a:solidFill>
              </a14:hiddenFill>
            </a:ext>
          </a:extLst>
        </p:spPr>
      </p:pic>
      <p:pic>
        <p:nvPicPr>
          <p:cNvPr id="7" name="login1" descr="login1">
            <a:hlinkClick r:id="" action="ppaction://media"/>
            <a:extLst>
              <a:ext uri="{FF2B5EF4-FFF2-40B4-BE49-F238E27FC236}">
                <a16:creationId xmlns:a16="http://schemas.microsoft.com/office/drawing/2014/main" id="{ED412A26-77DA-0407-7B98-E18622CC99EC}"/>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7"/>
          <a:srcRect t="3456"/>
          <a:stretch/>
        </p:blipFill>
        <p:spPr>
          <a:xfrm>
            <a:off x="8231937" y="123092"/>
            <a:ext cx="3270578" cy="6693129"/>
          </a:xfrm>
          <a:prstGeom prst="rect">
            <a:avLst/>
          </a:prstGeom>
          <a:ln>
            <a:solidFill>
              <a:srgbClr val="F0679B"/>
            </a:solidFill>
          </a:ln>
        </p:spPr>
      </p:pic>
    </p:spTree>
    <p:extLst>
      <p:ext uri="{BB962C8B-B14F-4D97-AF65-F5344CB8AC3E}">
        <p14:creationId xmlns:p14="http://schemas.microsoft.com/office/powerpoint/2010/main" val="2489972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775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vol="80000">
                <p:cTn id="12" fill="hold" display="0">
                  <p:stCondLst>
                    <p:cond delay="indefinite"/>
                  </p:stCondLst>
                </p:cTn>
                <p:tgtEl>
                  <p:spTgt spid="7"/>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Avrupa’yı</a:t>
            </a:r>
            <a:r>
              <a:rPr lang="en-US" dirty="0" smtClean="0"/>
              <a:t> </a:t>
            </a:r>
            <a:r>
              <a:rPr lang="en-US" dirty="0" err="1" smtClean="0"/>
              <a:t>Keşfet</a:t>
            </a:r>
            <a:r>
              <a:rPr lang="en-US" dirty="0" smtClean="0"/>
              <a:t> - </a:t>
            </a:r>
            <a:r>
              <a:rPr lang="en-US" dirty="0" err="1" smtClean="0"/>
              <a:t>DiscoverEU</a:t>
            </a:r>
            <a:endParaRPr lang="tr-TR" dirty="0"/>
          </a:p>
        </p:txBody>
      </p:sp>
      <p:sp>
        <p:nvSpPr>
          <p:cNvPr id="3" name="Content Placeholder 2"/>
          <p:cNvSpPr>
            <a:spLocks noGrp="1"/>
          </p:cNvSpPr>
          <p:nvPr>
            <p:ph idx="1"/>
          </p:nvPr>
        </p:nvSpPr>
        <p:spPr/>
        <p:txBody>
          <a:bodyPr>
            <a:normAutofit/>
          </a:bodyPr>
          <a:lstStyle/>
          <a:p>
            <a:pPr algn="just"/>
            <a:r>
              <a:rPr lang="en-US" dirty="0" smtClean="0"/>
              <a:t>18 </a:t>
            </a:r>
            <a:r>
              <a:rPr lang="en-US" dirty="0" err="1" smtClean="0"/>
              <a:t>yaşındaki</a:t>
            </a:r>
            <a:r>
              <a:rPr lang="en-US" dirty="0" smtClean="0"/>
              <a:t> </a:t>
            </a:r>
            <a:r>
              <a:rPr lang="en-US" dirty="0" err="1" smtClean="0"/>
              <a:t>gençlere</a:t>
            </a:r>
            <a:r>
              <a:rPr lang="en-US" dirty="0" smtClean="0"/>
              <a:t> </a:t>
            </a:r>
            <a:r>
              <a:rPr lang="en-US" dirty="0" err="1" smtClean="0"/>
              <a:t>Avrupa</a:t>
            </a:r>
            <a:r>
              <a:rPr lang="en-US" dirty="0" err="1" smtClean="0"/>
              <a:t>’da</a:t>
            </a:r>
            <a:r>
              <a:rPr lang="en-US" dirty="0" smtClean="0"/>
              <a:t> </a:t>
            </a:r>
            <a:r>
              <a:rPr lang="en-US" dirty="0" err="1" smtClean="0"/>
              <a:t>tren</a:t>
            </a:r>
            <a:r>
              <a:rPr lang="en-US" dirty="0" smtClean="0"/>
              <a:t> </a:t>
            </a:r>
            <a:r>
              <a:rPr lang="en-US" dirty="0" err="1" smtClean="0"/>
              <a:t>ile</a:t>
            </a:r>
            <a:r>
              <a:rPr lang="en-US" dirty="0" smtClean="0"/>
              <a:t> </a:t>
            </a:r>
            <a:r>
              <a:rPr lang="en-US" dirty="0" err="1" smtClean="0"/>
              <a:t>seyahat</a:t>
            </a:r>
            <a:r>
              <a:rPr lang="en-US" dirty="0" smtClean="0"/>
              <a:t> </a:t>
            </a:r>
            <a:r>
              <a:rPr lang="en-US" dirty="0" err="1" smtClean="0"/>
              <a:t>etme</a:t>
            </a:r>
            <a:r>
              <a:rPr lang="en-US" dirty="0" smtClean="0"/>
              <a:t> </a:t>
            </a:r>
            <a:r>
              <a:rPr lang="en-US" dirty="0" err="1" smtClean="0"/>
              <a:t>fırsatı</a:t>
            </a:r>
            <a:r>
              <a:rPr lang="en-US" dirty="0" smtClean="0"/>
              <a:t> </a:t>
            </a:r>
            <a:r>
              <a:rPr lang="en-US" dirty="0" err="1" smtClean="0"/>
              <a:t>sunan</a:t>
            </a:r>
            <a:r>
              <a:rPr lang="en-US" dirty="0" smtClean="0"/>
              <a:t> Erasmus+ </a:t>
            </a:r>
            <a:r>
              <a:rPr lang="en-US" dirty="0" err="1" smtClean="0"/>
              <a:t>faaliyetidir</a:t>
            </a:r>
            <a:r>
              <a:rPr lang="en-US" dirty="0" smtClean="0"/>
              <a:t>. </a:t>
            </a:r>
            <a:r>
              <a:rPr lang="en-US" dirty="0" err="1" smtClean="0"/>
              <a:t>Gençlerin</a:t>
            </a:r>
            <a:r>
              <a:rPr lang="en-US" dirty="0" smtClean="0"/>
              <a:t> </a:t>
            </a:r>
            <a:r>
              <a:rPr lang="en-US" dirty="0" err="1" smtClean="0"/>
              <a:t>inisiyatif</a:t>
            </a:r>
            <a:r>
              <a:rPr lang="en-US" dirty="0" smtClean="0"/>
              <a:t> </a:t>
            </a:r>
            <a:r>
              <a:rPr lang="en-US" dirty="0" err="1" smtClean="0"/>
              <a:t>alarak</a:t>
            </a:r>
            <a:r>
              <a:rPr lang="en-US" dirty="0" smtClean="0"/>
              <a:t> </a:t>
            </a:r>
            <a:r>
              <a:rPr lang="en-US" dirty="0" err="1" smtClean="0"/>
              <a:t>deneyimle</a:t>
            </a:r>
            <a:r>
              <a:rPr lang="en-US" dirty="0" smtClean="0"/>
              <a:t> </a:t>
            </a:r>
            <a:r>
              <a:rPr lang="en-US" dirty="0" err="1" smtClean="0"/>
              <a:t>kendilerini</a:t>
            </a:r>
            <a:r>
              <a:rPr lang="en-US" dirty="0" smtClean="0"/>
              <a:t> </a:t>
            </a:r>
            <a:r>
              <a:rPr lang="en-US" dirty="0" err="1" smtClean="0"/>
              <a:t>geliştirmeleri</a:t>
            </a:r>
            <a:r>
              <a:rPr lang="en-US" dirty="0" smtClean="0"/>
              <a:t> ve </a:t>
            </a:r>
            <a:r>
              <a:rPr lang="en-US" dirty="0" err="1" smtClean="0"/>
              <a:t>yeşil</a:t>
            </a:r>
            <a:r>
              <a:rPr lang="en-US" dirty="0" smtClean="0"/>
              <a:t> </a:t>
            </a:r>
            <a:r>
              <a:rPr lang="en-US" dirty="0" err="1" smtClean="0"/>
              <a:t>dönüşüm</a:t>
            </a:r>
            <a:r>
              <a:rPr lang="en-US" dirty="0" smtClean="0"/>
              <a:t> </a:t>
            </a:r>
            <a:r>
              <a:rPr lang="en-US" dirty="0" err="1" smtClean="0"/>
              <a:t>konusunda</a:t>
            </a:r>
            <a:r>
              <a:rPr lang="en-US" dirty="0" smtClean="0"/>
              <a:t> </a:t>
            </a:r>
            <a:r>
              <a:rPr lang="en-US" dirty="0" err="1" smtClean="0"/>
              <a:t>farkındalıklarının</a:t>
            </a:r>
            <a:r>
              <a:rPr lang="en-US" dirty="0" smtClean="0"/>
              <a:t> </a:t>
            </a:r>
            <a:r>
              <a:rPr lang="en-US" dirty="0" err="1" smtClean="0"/>
              <a:t>artması</a:t>
            </a:r>
            <a:r>
              <a:rPr lang="en-US" dirty="0" smtClean="0"/>
              <a:t> </a:t>
            </a:r>
            <a:r>
              <a:rPr lang="en-US" dirty="0" err="1" smtClean="0"/>
              <a:t>hedeflenmektedir</a:t>
            </a:r>
            <a:r>
              <a:rPr lang="en-US" dirty="0" smtClean="0"/>
              <a:t>.</a:t>
            </a:r>
            <a:endParaRPr lang="en-US" dirty="0" smtClean="0"/>
          </a:p>
          <a:p>
            <a:pPr marL="0" indent="0">
              <a:buNone/>
            </a:pPr>
            <a:endParaRPr lang="en-US" dirty="0"/>
          </a:p>
        </p:txBody>
      </p:sp>
      <p:pic>
        <p:nvPicPr>
          <p:cNvPr id="4"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24754" y="6097897"/>
            <a:ext cx="1218586" cy="639258"/>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75162" y="5482482"/>
            <a:ext cx="1616838" cy="1375518"/>
          </a:xfrm>
          <a:prstGeom prst="rect">
            <a:avLst/>
          </a:prstGeom>
        </p:spPr>
      </p:pic>
      <p:pic>
        <p:nvPicPr>
          <p:cNvPr id="6" name="Picture 4" descr="EU emblem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23335" y="6066042"/>
            <a:ext cx="1056636" cy="6711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67375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6108032" cy="1325563"/>
          </a:xfrm>
        </p:spPr>
        <p:txBody>
          <a:bodyPr/>
          <a:lstStyle/>
          <a:p>
            <a:r>
              <a:rPr lang="en-US" dirty="0" smtClean="0"/>
              <a:t>Mobil </a:t>
            </a:r>
            <a:r>
              <a:rPr lang="en-US" dirty="0" err="1" smtClean="0"/>
              <a:t>Uygulama</a:t>
            </a:r>
            <a:r>
              <a:rPr lang="en-US" dirty="0" smtClean="0"/>
              <a:t> - Planner</a:t>
            </a:r>
            <a:endParaRPr lang="tr-TR" dirty="0"/>
          </a:p>
        </p:txBody>
      </p:sp>
      <p:sp>
        <p:nvSpPr>
          <p:cNvPr id="3" name="Content Placeholder 2"/>
          <p:cNvSpPr>
            <a:spLocks noGrp="1"/>
          </p:cNvSpPr>
          <p:nvPr>
            <p:ph idx="1"/>
          </p:nvPr>
        </p:nvSpPr>
        <p:spPr>
          <a:xfrm>
            <a:off x="838200" y="1825625"/>
            <a:ext cx="5706979" cy="4351338"/>
          </a:xfrm>
        </p:spPr>
        <p:txBody>
          <a:bodyPr/>
          <a:lstStyle/>
          <a:p>
            <a:r>
              <a:rPr lang="en-US" dirty="0" smtClean="0"/>
              <a:t>“</a:t>
            </a:r>
            <a:r>
              <a:rPr lang="en-US" b="1" dirty="0" smtClean="0"/>
              <a:t>Planner</a:t>
            </a:r>
            <a:r>
              <a:rPr lang="en-US" dirty="0" smtClean="0"/>
              <a:t>” : </a:t>
            </a:r>
            <a:r>
              <a:rPr lang="en-US" dirty="0" err="1" smtClean="0"/>
              <a:t>tren</a:t>
            </a:r>
            <a:r>
              <a:rPr lang="en-US" dirty="0" smtClean="0"/>
              <a:t> </a:t>
            </a:r>
            <a:r>
              <a:rPr lang="en-US" dirty="0" err="1" smtClean="0"/>
              <a:t>tarih</a:t>
            </a:r>
            <a:r>
              <a:rPr lang="en-US" dirty="0" smtClean="0"/>
              <a:t> ve </a:t>
            </a:r>
            <a:r>
              <a:rPr lang="en-US" dirty="0" err="1" smtClean="0"/>
              <a:t>güzergahlarını</a:t>
            </a:r>
            <a:r>
              <a:rPr lang="en-US" dirty="0" smtClean="0"/>
              <a:t> </a:t>
            </a:r>
            <a:r>
              <a:rPr lang="en-US" dirty="0" err="1" smtClean="0"/>
              <a:t>aratabilirsiniz</a:t>
            </a:r>
            <a:r>
              <a:rPr lang="en-US" dirty="0" smtClean="0"/>
              <a:t>.</a:t>
            </a:r>
            <a:endParaRPr lang="en-US" dirty="0" smtClean="0"/>
          </a:p>
          <a:p>
            <a:r>
              <a:rPr lang="en-US" dirty="0" smtClean="0"/>
              <a:t>“</a:t>
            </a:r>
            <a:r>
              <a:rPr lang="en-US" b="1" dirty="0" smtClean="0"/>
              <a:t>Options</a:t>
            </a:r>
            <a:r>
              <a:rPr lang="en-US" dirty="0" smtClean="0"/>
              <a:t>” : </a:t>
            </a:r>
            <a:r>
              <a:rPr lang="en-US" dirty="0" err="1" smtClean="0"/>
              <a:t>filtreleme</a:t>
            </a:r>
            <a:r>
              <a:rPr lang="en-US" dirty="0" smtClean="0"/>
              <a:t> – </a:t>
            </a:r>
            <a:r>
              <a:rPr lang="en-US" dirty="0" err="1" smtClean="0"/>
              <a:t>direkt</a:t>
            </a:r>
            <a:r>
              <a:rPr lang="en-US" dirty="0" smtClean="0"/>
              <a:t> </a:t>
            </a:r>
            <a:r>
              <a:rPr lang="en-US" dirty="0" err="1" smtClean="0"/>
              <a:t>seyahat</a:t>
            </a:r>
            <a:r>
              <a:rPr lang="en-US" dirty="0" smtClean="0"/>
              <a:t>, </a:t>
            </a:r>
            <a:r>
              <a:rPr lang="en-US" dirty="0" err="1" smtClean="0"/>
              <a:t>rezervasyon</a:t>
            </a:r>
            <a:r>
              <a:rPr lang="en-US" dirty="0" smtClean="0"/>
              <a:t> </a:t>
            </a:r>
            <a:r>
              <a:rPr lang="en-US" dirty="0" err="1" smtClean="0"/>
              <a:t>ücreti</a:t>
            </a:r>
            <a:r>
              <a:rPr lang="en-US" dirty="0" smtClean="0"/>
              <a:t> </a:t>
            </a:r>
            <a:r>
              <a:rPr lang="en-US" dirty="0" err="1" smtClean="0"/>
              <a:t>olmayan</a:t>
            </a:r>
            <a:endParaRPr lang="en-US" dirty="0" smtClean="0"/>
          </a:p>
          <a:p>
            <a:r>
              <a:rPr lang="en-US" dirty="0" smtClean="0"/>
              <a:t>“</a:t>
            </a:r>
            <a:r>
              <a:rPr lang="en-US" dirty="0" err="1" smtClean="0"/>
              <a:t>Planner”da</a:t>
            </a:r>
            <a:r>
              <a:rPr lang="en-US" dirty="0" smtClean="0"/>
              <a:t> </a:t>
            </a:r>
            <a:r>
              <a:rPr lang="en-US" dirty="0" err="1" smtClean="0"/>
              <a:t>gözünüze</a:t>
            </a:r>
            <a:r>
              <a:rPr lang="en-US" dirty="0" smtClean="0"/>
              <a:t> </a:t>
            </a:r>
            <a:r>
              <a:rPr lang="en-US" dirty="0" err="1" smtClean="0"/>
              <a:t>kestirdiğiniz</a:t>
            </a:r>
            <a:r>
              <a:rPr lang="en-US" dirty="0" smtClean="0"/>
              <a:t> </a:t>
            </a:r>
            <a:r>
              <a:rPr lang="en-US" dirty="0" err="1" smtClean="0"/>
              <a:t>seyahatleri</a:t>
            </a:r>
            <a:r>
              <a:rPr lang="en-US" dirty="0" smtClean="0"/>
              <a:t> “save </a:t>
            </a:r>
            <a:r>
              <a:rPr lang="en-US" dirty="0" err="1" smtClean="0"/>
              <a:t>journay</a:t>
            </a:r>
            <a:r>
              <a:rPr lang="en-US" dirty="0" smtClean="0"/>
              <a:t>” </a:t>
            </a:r>
            <a:r>
              <a:rPr lang="en-US" dirty="0" err="1" smtClean="0"/>
              <a:t>seçeneği</a:t>
            </a:r>
            <a:r>
              <a:rPr lang="en-US" dirty="0" smtClean="0"/>
              <a:t> </a:t>
            </a:r>
            <a:r>
              <a:rPr lang="en-US" dirty="0" err="1" smtClean="0"/>
              <a:t>ile</a:t>
            </a:r>
            <a:r>
              <a:rPr lang="en-US" dirty="0" smtClean="0"/>
              <a:t> </a:t>
            </a:r>
            <a:r>
              <a:rPr lang="en-US" dirty="0" err="1" smtClean="0"/>
              <a:t>kaydedebilirsiniz</a:t>
            </a:r>
            <a:r>
              <a:rPr lang="en-US" dirty="0" smtClean="0"/>
              <a:t>.</a:t>
            </a:r>
            <a:endParaRPr lang="en-US" dirty="0"/>
          </a:p>
          <a:p>
            <a:pPr marL="0" indent="0">
              <a:buNone/>
            </a:pPr>
            <a:endParaRPr lang="tr-TR" dirty="0"/>
          </a:p>
        </p:txBody>
      </p:sp>
      <p:pic>
        <p:nvPicPr>
          <p:cNvPr id="4" name="Select journeys" descr="Select journeys">
            <a:hlinkClick r:id="" action="ppaction://media"/>
            <a:extLst>
              <a:ext uri="{FF2B5EF4-FFF2-40B4-BE49-F238E27FC236}">
                <a16:creationId xmlns:a16="http://schemas.microsoft.com/office/drawing/2014/main" id="{39F2001D-37D8-E202-513B-D09A0C67B19B}"/>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t="2374"/>
          <a:stretch/>
        </p:blipFill>
        <p:spPr>
          <a:xfrm>
            <a:off x="8296010" y="173959"/>
            <a:ext cx="3090345" cy="6200463"/>
          </a:xfrm>
          <a:prstGeom prst="rect">
            <a:avLst/>
          </a:prstGeom>
          <a:ln>
            <a:solidFill>
              <a:schemeClr val="accent1"/>
            </a:solidFill>
          </a:ln>
        </p:spPr>
      </p:pic>
    </p:spTree>
    <p:extLst>
      <p:ext uri="{BB962C8B-B14F-4D97-AF65-F5344CB8AC3E}">
        <p14:creationId xmlns:p14="http://schemas.microsoft.com/office/powerpoint/2010/main" val="354465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65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“My trip”</a:t>
            </a:r>
            <a:endParaRPr lang="tr-TR" dirty="0"/>
          </a:p>
        </p:txBody>
      </p:sp>
      <p:sp>
        <p:nvSpPr>
          <p:cNvPr id="3" name="Content Placeholder 2"/>
          <p:cNvSpPr>
            <a:spLocks noGrp="1"/>
          </p:cNvSpPr>
          <p:nvPr>
            <p:ph idx="1"/>
          </p:nvPr>
        </p:nvSpPr>
        <p:spPr>
          <a:xfrm>
            <a:off x="926123" y="1591469"/>
            <a:ext cx="4665785" cy="4351338"/>
          </a:xfrm>
        </p:spPr>
        <p:txBody>
          <a:bodyPr/>
          <a:lstStyle/>
          <a:p>
            <a:pPr algn="just"/>
            <a:r>
              <a:rPr lang="en-US" dirty="0" err="1" smtClean="0"/>
              <a:t>Kaydedilen</a:t>
            </a:r>
            <a:r>
              <a:rPr lang="en-US" dirty="0" smtClean="0"/>
              <a:t> </a:t>
            </a:r>
            <a:r>
              <a:rPr lang="en-US" dirty="0" err="1" smtClean="0"/>
              <a:t>yolculuklar</a:t>
            </a:r>
            <a:r>
              <a:rPr lang="en-US" dirty="0" smtClean="0"/>
              <a:t> </a:t>
            </a:r>
            <a:r>
              <a:rPr lang="en-US" dirty="0" err="1" smtClean="0"/>
              <a:t>bu</a:t>
            </a:r>
            <a:r>
              <a:rPr lang="en-US" dirty="0" smtClean="0"/>
              <a:t> </a:t>
            </a:r>
            <a:r>
              <a:rPr lang="en-US" dirty="0" err="1" smtClean="0"/>
              <a:t>seçenek</a:t>
            </a:r>
            <a:r>
              <a:rPr lang="en-US" dirty="0" smtClean="0"/>
              <a:t> </a:t>
            </a:r>
            <a:r>
              <a:rPr lang="en-US" dirty="0" err="1" smtClean="0"/>
              <a:t>altında</a:t>
            </a:r>
            <a:r>
              <a:rPr lang="en-US" dirty="0" smtClean="0"/>
              <a:t> </a:t>
            </a:r>
            <a:r>
              <a:rPr lang="en-US" dirty="0" err="1" smtClean="0"/>
              <a:t>yer</a:t>
            </a:r>
            <a:r>
              <a:rPr lang="en-US" dirty="0" smtClean="0"/>
              <a:t> </a:t>
            </a:r>
            <a:r>
              <a:rPr lang="en-US" dirty="0" err="1" smtClean="0"/>
              <a:t>almaktadır</a:t>
            </a:r>
            <a:r>
              <a:rPr lang="en-US" dirty="0" smtClean="0"/>
              <a:t>.</a:t>
            </a:r>
          </a:p>
          <a:p>
            <a:pPr algn="just"/>
            <a:endParaRPr lang="en-US" dirty="0"/>
          </a:p>
          <a:p>
            <a:pPr algn="just"/>
            <a:r>
              <a:rPr lang="en-US" dirty="0" err="1" smtClean="0"/>
              <a:t>Eğer</a:t>
            </a:r>
            <a:r>
              <a:rPr lang="en-US" dirty="0" smtClean="0"/>
              <a:t> </a:t>
            </a:r>
            <a:r>
              <a:rPr lang="en-US" dirty="0" err="1" smtClean="0"/>
              <a:t>seyahat</a:t>
            </a:r>
            <a:r>
              <a:rPr lang="en-US" dirty="0" smtClean="0"/>
              <a:t> </a:t>
            </a:r>
            <a:r>
              <a:rPr lang="en-US" dirty="0" err="1" smtClean="0"/>
              <a:t>çeki</a:t>
            </a:r>
            <a:r>
              <a:rPr lang="en-US" dirty="0" smtClean="0"/>
              <a:t> </a:t>
            </a:r>
            <a:r>
              <a:rPr lang="en-US" dirty="0" err="1" smtClean="0"/>
              <a:t>aktive</a:t>
            </a:r>
            <a:r>
              <a:rPr lang="en-US" dirty="0" smtClean="0"/>
              <a:t> </a:t>
            </a:r>
            <a:r>
              <a:rPr lang="en-US" dirty="0" err="1" smtClean="0"/>
              <a:t>edilmişse</a:t>
            </a:r>
            <a:r>
              <a:rPr lang="en-US" dirty="0" smtClean="0"/>
              <a:t> QR </a:t>
            </a:r>
            <a:r>
              <a:rPr lang="en-US" dirty="0" err="1" smtClean="0"/>
              <a:t>kodu</a:t>
            </a:r>
            <a:r>
              <a:rPr lang="en-US" dirty="0" smtClean="0"/>
              <a:t> </a:t>
            </a:r>
            <a:r>
              <a:rPr lang="en-US" dirty="0" err="1" smtClean="0"/>
              <a:t>işareti</a:t>
            </a:r>
            <a:r>
              <a:rPr lang="en-US" dirty="0" smtClean="0"/>
              <a:t> </a:t>
            </a:r>
            <a:r>
              <a:rPr lang="en-US" dirty="0" err="1" smtClean="0"/>
              <a:t>ile</a:t>
            </a:r>
            <a:r>
              <a:rPr lang="en-US" dirty="0" smtClean="0"/>
              <a:t> </a:t>
            </a:r>
            <a:r>
              <a:rPr lang="en-US" dirty="0" err="1" smtClean="0"/>
              <a:t>bilet</a:t>
            </a:r>
            <a:r>
              <a:rPr lang="en-US" dirty="0" smtClean="0"/>
              <a:t> </a:t>
            </a:r>
            <a:r>
              <a:rPr lang="en-US" dirty="0" err="1" smtClean="0"/>
              <a:t>alınabilir</a:t>
            </a:r>
            <a:r>
              <a:rPr lang="en-US" dirty="0" smtClean="0"/>
              <a:t>. </a:t>
            </a:r>
            <a:r>
              <a:rPr lang="en-US" dirty="0" err="1" smtClean="0"/>
              <a:t>Alındığında</a:t>
            </a:r>
            <a:r>
              <a:rPr lang="en-US" dirty="0" smtClean="0"/>
              <a:t> </a:t>
            </a:r>
            <a:r>
              <a:rPr lang="tr-TR" dirty="0">
                <a:solidFill>
                  <a:srgbClr val="21409A"/>
                </a:solidFill>
                <a:latin typeface="-apple-system"/>
              </a:rPr>
              <a:t>My </a:t>
            </a:r>
            <a:r>
              <a:rPr lang="tr-TR" dirty="0" err="1" smtClean="0">
                <a:solidFill>
                  <a:srgbClr val="21409A"/>
                </a:solidFill>
                <a:latin typeface="-apple-system"/>
              </a:rPr>
              <a:t>Pass</a:t>
            </a:r>
            <a:r>
              <a:rPr lang="en-US" dirty="0" smtClean="0">
                <a:solidFill>
                  <a:srgbClr val="21409A"/>
                </a:solidFill>
                <a:latin typeface="-apple-system"/>
              </a:rPr>
              <a:t> </a:t>
            </a:r>
            <a:r>
              <a:rPr lang="en-US" dirty="0" err="1" smtClean="0">
                <a:latin typeface="-apple-system"/>
              </a:rPr>
              <a:t>kısmında</a:t>
            </a:r>
            <a:r>
              <a:rPr lang="en-US" dirty="0" smtClean="0">
                <a:latin typeface="-apple-system"/>
              </a:rPr>
              <a:t> QR </a:t>
            </a:r>
            <a:r>
              <a:rPr lang="en-US" dirty="0" err="1" smtClean="0">
                <a:latin typeface="-apple-system"/>
              </a:rPr>
              <a:t>kod</a:t>
            </a:r>
            <a:r>
              <a:rPr lang="en-US" dirty="0" smtClean="0">
                <a:latin typeface="-apple-system"/>
              </a:rPr>
              <a:t> </a:t>
            </a:r>
            <a:r>
              <a:rPr lang="en-US" dirty="0" err="1" smtClean="0">
                <a:latin typeface="-apple-system"/>
              </a:rPr>
              <a:t>gözükecektir</a:t>
            </a:r>
            <a:r>
              <a:rPr lang="en-US" dirty="0" smtClean="0">
                <a:latin typeface="-apple-system"/>
              </a:rPr>
              <a:t>.</a:t>
            </a:r>
            <a:endParaRPr lang="en-US" dirty="0" smtClean="0"/>
          </a:p>
          <a:p>
            <a:pPr algn="just"/>
            <a:endParaRPr lang="en-US" dirty="0"/>
          </a:p>
          <a:p>
            <a:pPr algn="just"/>
            <a:endParaRPr lang="tr-TR" dirty="0"/>
          </a:p>
        </p:txBody>
      </p:sp>
      <p:pic>
        <p:nvPicPr>
          <p:cNvPr id="1026" name="Picture 2" descr="blobid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50014" y="544328"/>
            <a:ext cx="3338059" cy="59394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020246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Tren</a:t>
            </a:r>
            <a:r>
              <a:rPr lang="en-US" dirty="0" smtClean="0"/>
              <a:t> </a:t>
            </a:r>
            <a:r>
              <a:rPr lang="en-US" dirty="0" err="1" smtClean="0"/>
              <a:t>Bileti</a:t>
            </a:r>
            <a:r>
              <a:rPr lang="en-US" dirty="0" smtClean="0"/>
              <a:t> </a:t>
            </a:r>
            <a:r>
              <a:rPr lang="en-US" dirty="0" err="1" smtClean="0"/>
              <a:t>Almanın</a:t>
            </a:r>
            <a:r>
              <a:rPr lang="en-US" dirty="0" smtClean="0"/>
              <a:t> </a:t>
            </a:r>
            <a:r>
              <a:rPr lang="en-US" dirty="0" err="1" smtClean="0"/>
              <a:t>Dört</a:t>
            </a:r>
            <a:r>
              <a:rPr lang="en-US" dirty="0" smtClean="0"/>
              <a:t> </a:t>
            </a:r>
            <a:r>
              <a:rPr lang="en-US" dirty="0" err="1" smtClean="0"/>
              <a:t>Adımı</a:t>
            </a:r>
            <a:endParaRPr lang="tr-TR" dirty="0"/>
          </a:p>
        </p:txBody>
      </p:sp>
      <p:sp>
        <p:nvSpPr>
          <p:cNvPr id="3" name="Content Placeholder 2"/>
          <p:cNvSpPr>
            <a:spLocks noGrp="1"/>
          </p:cNvSpPr>
          <p:nvPr>
            <p:ph idx="1"/>
          </p:nvPr>
        </p:nvSpPr>
        <p:spPr/>
        <p:txBody>
          <a:bodyPr/>
          <a:lstStyle/>
          <a:p>
            <a:pPr marL="514350" indent="-514350">
              <a:buFont typeface="+mj-lt"/>
              <a:buAutoNum type="arabicPeriod"/>
            </a:pPr>
            <a:r>
              <a:rPr lang="en-US" dirty="0" smtClean="0"/>
              <a:t>“</a:t>
            </a:r>
            <a:r>
              <a:rPr lang="en-US" dirty="0" err="1" smtClean="0"/>
              <a:t>Planner”dan</a:t>
            </a:r>
            <a:r>
              <a:rPr lang="en-US" dirty="0" smtClean="0"/>
              <a:t> </a:t>
            </a:r>
            <a:r>
              <a:rPr lang="en-US" dirty="0" err="1" smtClean="0"/>
              <a:t>güzergahları</a:t>
            </a:r>
            <a:r>
              <a:rPr lang="en-US" dirty="0" smtClean="0"/>
              <a:t> </a:t>
            </a:r>
            <a:r>
              <a:rPr lang="en-US" dirty="0" err="1" smtClean="0"/>
              <a:t>ara</a:t>
            </a:r>
            <a:endParaRPr lang="en-US" dirty="0" smtClean="0"/>
          </a:p>
          <a:p>
            <a:pPr marL="514350" indent="-514350">
              <a:buFont typeface="+mj-lt"/>
              <a:buAutoNum type="arabicPeriod"/>
            </a:pPr>
            <a:endParaRPr lang="en-US" dirty="0"/>
          </a:p>
          <a:p>
            <a:pPr marL="514350" indent="-514350">
              <a:buFont typeface="+mj-lt"/>
              <a:buAutoNum type="arabicPeriod"/>
            </a:pPr>
            <a:r>
              <a:rPr lang="en-US" dirty="0" err="1" smtClean="0"/>
              <a:t>Uygun</a:t>
            </a:r>
            <a:r>
              <a:rPr lang="en-US" dirty="0" smtClean="0"/>
              <a:t> </a:t>
            </a:r>
            <a:r>
              <a:rPr lang="en-US" dirty="0" err="1" smtClean="0"/>
              <a:t>bileti</a:t>
            </a:r>
            <a:r>
              <a:rPr lang="en-US" dirty="0" smtClean="0"/>
              <a:t> “My </a:t>
            </a:r>
            <a:r>
              <a:rPr lang="en-US" dirty="0" err="1" smtClean="0"/>
              <a:t>Trip”e</a:t>
            </a:r>
            <a:r>
              <a:rPr lang="en-US" dirty="0" smtClean="0"/>
              <a:t> </a:t>
            </a:r>
            <a:r>
              <a:rPr lang="en-US" dirty="0" err="1" smtClean="0"/>
              <a:t>kaydet</a:t>
            </a:r>
            <a:r>
              <a:rPr lang="en-US" dirty="0" smtClean="0"/>
              <a:t> (“save </a:t>
            </a:r>
            <a:r>
              <a:rPr lang="en-US" dirty="0" err="1" smtClean="0"/>
              <a:t>journay</a:t>
            </a:r>
            <a:r>
              <a:rPr lang="en-US" dirty="0" smtClean="0"/>
              <a:t>”)</a:t>
            </a:r>
            <a:endParaRPr lang="en-US" dirty="0" smtClean="0"/>
          </a:p>
          <a:p>
            <a:pPr marL="514350" indent="-514350">
              <a:buFont typeface="+mj-lt"/>
              <a:buAutoNum type="arabicPeriod"/>
            </a:pPr>
            <a:endParaRPr lang="en-US" dirty="0"/>
          </a:p>
          <a:p>
            <a:pPr marL="514350" indent="-514350">
              <a:buFont typeface="+mj-lt"/>
              <a:buAutoNum type="arabicPeriod"/>
            </a:pPr>
            <a:r>
              <a:rPr lang="en-US" dirty="0" smtClean="0"/>
              <a:t>“My </a:t>
            </a:r>
            <a:r>
              <a:rPr lang="en-US" dirty="0" err="1" smtClean="0"/>
              <a:t>Trip”e</a:t>
            </a:r>
            <a:r>
              <a:rPr lang="en-US" dirty="0" smtClean="0"/>
              <a:t> </a:t>
            </a:r>
            <a:r>
              <a:rPr lang="en-US" dirty="0" err="1" smtClean="0"/>
              <a:t>gidip</a:t>
            </a:r>
            <a:r>
              <a:rPr lang="en-US" dirty="0" smtClean="0"/>
              <a:t> </a:t>
            </a:r>
            <a:r>
              <a:rPr lang="en-US" dirty="0" err="1" smtClean="0"/>
              <a:t>seyahati</a:t>
            </a:r>
            <a:r>
              <a:rPr lang="en-US" dirty="0" smtClean="0"/>
              <a:t> “</a:t>
            </a:r>
            <a:r>
              <a:rPr lang="en-US" dirty="0" err="1" smtClean="0"/>
              <a:t>Pass”e</a:t>
            </a:r>
            <a:r>
              <a:rPr lang="en-US" dirty="0" smtClean="0"/>
              <a:t> </a:t>
            </a:r>
            <a:r>
              <a:rPr lang="en-US" dirty="0" err="1" smtClean="0"/>
              <a:t>ekle</a:t>
            </a:r>
            <a:endParaRPr lang="en-US" dirty="0" smtClean="0"/>
          </a:p>
          <a:p>
            <a:pPr marL="514350" indent="-514350">
              <a:buFont typeface="+mj-lt"/>
              <a:buAutoNum type="arabicPeriod"/>
            </a:pPr>
            <a:endParaRPr lang="en-US" dirty="0"/>
          </a:p>
          <a:p>
            <a:pPr marL="514350" indent="-514350">
              <a:buFont typeface="+mj-lt"/>
              <a:buAutoNum type="arabicPeriod"/>
            </a:pPr>
            <a:r>
              <a:rPr lang="en-US" dirty="0" smtClean="0"/>
              <a:t>“My </a:t>
            </a:r>
            <a:r>
              <a:rPr lang="en-US" dirty="0" err="1" smtClean="0"/>
              <a:t>Pass”te</a:t>
            </a:r>
            <a:r>
              <a:rPr lang="en-US" dirty="0" smtClean="0"/>
              <a:t> </a:t>
            </a:r>
            <a:r>
              <a:rPr lang="en-US" dirty="0" err="1" smtClean="0"/>
              <a:t>tren</a:t>
            </a:r>
            <a:r>
              <a:rPr lang="en-US" dirty="0" smtClean="0"/>
              <a:t> </a:t>
            </a:r>
            <a:r>
              <a:rPr lang="en-US" dirty="0" err="1" smtClean="0"/>
              <a:t>biletini</a:t>
            </a:r>
            <a:r>
              <a:rPr lang="en-US" dirty="0" smtClean="0"/>
              <a:t> </a:t>
            </a:r>
            <a:r>
              <a:rPr lang="en-US" dirty="0" err="1" smtClean="0"/>
              <a:t>bul</a:t>
            </a:r>
            <a:r>
              <a:rPr lang="en-US" dirty="0" smtClean="0"/>
              <a:t> (QR </a:t>
            </a:r>
            <a:r>
              <a:rPr lang="en-US" dirty="0" err="1" smtClean="0"/>
              <a:t>kodu</a:t>
            </a:r>
            <a:r>
              <a:rPr lang="en-US" dirty="0" smtClean="0"/>
              <a:t>)</a:t>
            </a:r>
            <a:endParaRPr lang="tr-TR" dirty="0"/>
          </a:p>
        </p:txBody>
      </p:sp>
    </p:spTree>
    <p:extLst>
      <p:ext uri="{BB962C8B-B14F-4D97-AF65-F5344CB8AC3E}">
        <p14:creationId xmlns:p14="http://schemas.microsoft.com/office/powerpoint/2010/main" val="47917383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tr-TR"/>
          </a:p>
        </p:txBody>
      </p:sp>
      <p:sp>
        <p:nvSpPr>
          <p:cNvPr id="3" name="Content Placeholder 2"/>
          <p:cNvSpPr>
            <a:spLocks noGrp="1"/>
          </p:cNvSpPr>
          <p:nvPr>
            <p:ph idx="1"/>
          </p:nvPr>
        </p:nvSpPr>
        <p:spPr/>
        <p:txBody>
          <a:bodyPr/>
          <a:lstStyle/>
          <a:p>
            <a:endParaRPr lang="tr-TR"/>
          </a:p>
        </p:txBody>
      </p:sp>
      <p:pic>
        <p:nvPicPr>
          <p:cNvPr id="4" name="Picture 2" descr="blobid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2507" y="430030"/>
            <a:ext cx="3144716" cy="5595427"/>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blobid6.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27177" y="365125"/>
            <a:ext cx="3349870" cy="59034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084777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Seyahati</a:t>
            </a:r>
            <a:r>
              <a:rPr lang="en-US" dirty="0" smtClean="0"/>
              <a:t> </a:t>
            </a:r>
            <a:r>
              <a:rPr lang="en-US" dirty="0" err="1" smtClean="0"/>
              <a:t>İptal</a:t>
            </a:r>
            <a:r>
              <a:rPr lang="en-US" dirty="0" smtClean="0"/>
              <a:t> </a:t>
            </a:r>
            <a:r>
              <a:rPr lang="en-US" dirty="0" err="1" smtClean="0"/>
              <a:t>Etmek</a:t>
            </a:r>
            <a:endParaRPr lang="tr-TR" dirty="0"/>
          </a:p>
        </p:txBody>
      </p:sp>
      <p:sp>
        <p:nvSpPr>
          <p:cNvPr id="3" name="Content Placeholder 2"/>
          <p:cNvSpPr>
            <a:spLocks noGrp="1"/>
          </p:cNvSpPr>
          <p:nvPr>
            <p:ph idx="1"/>
          </p:nvPr>
        </p:nvSpPr>
        <p:spPr/>
        <p:txBody>
          <a:bodyPr/>
          <a:lstStyle/>
          <a:p>
            <a:r>
              <a:rPr lang="en-US" dirty="0" smtClean="0"/>
              <a:t>“My </a:t>
            </a:r>
            <a:r>
              <a:rPr lang="en-US" dirty="0" err="1" smtClean="0"/>
              <a:t>Pass”e</a:t>
            </a:r>
            <a:r>
              <a:rPr lang="en-US" dirty="0" smtClean="0"/>
              <a:t> </a:t>
            </a:r>
            <a:r>
              <a:rPr lang="en-US" dirty="0" err="1" smtClean="0"/>
              <a:t>gir</a:t>
            </a:r>
            <a:endParaRPr lang="en-US" dirty="0" smtClean="0"/>
          </a:p>
          <a:p>
            <a:endParaRPr lang="en-US" dirty="0"/>
          </a:p>
          <a:p>
            <a:r>
              <a:rPr lang="en-US" dirty="0" smtClean="0"/>
              <a:t>“Delete travel </a:t>
            </a:r>
            <a:r>
              <a:rPr lang="en-US" dirty="0" err="1" smtClean="0"/>
              <a:t>day”e</a:t>
            </a:r>
            <a:r>
              <a:rPr lang="en-US" dirty="0" smtClean="0"/>
              <a:t> </a:t>
            </a:r>
            <a:r>
              <a:rPr lang="en-US" dirty="0" err="1" smtClean="0"/>
              <a:t>tıkla</a:t>
            </a:r>
            <a:endParaRPr lang="tr-TR" dirty="0"/>
          </a:p>
        </p:txBody>
      </p:sp>
      <p:pic>
        <p:nvPicPr>
          <p:cNvPr id="4" name="change of plans" descr="change of plans">
            <a:hlinkClick r:id="" action="ppaction://media"/>
            <a:extLst>
              <a:ext uri="{FF2B5EF4-FFF2-40B4-BE49-F238E27FC236}">
                <a16:creationId xmlns:a16="http://schemas.microsoft.com/office/drawing/2014/main" id="{F3CDD1DD-05DB-080A-78B8-38BFEBBD653C}"/>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3060"/>
          <a:stretch/>
        </p:blipFill>
        <p:spPr>
          <a:xfrm>
            <a:off x="7685728" y="238012"/>
            <a:ext cx="2889149" cy="5756031"/>
          </a:xfrm>
          <a:prstGeom prst="rect">
            <a:avLst/>
          </a:prstGeom>
          <a:ln>
            <a:solidFill>
              <a:srgbClr val="AED477"/>
            </a:solidFill>
          </a:ln>
        </p:spPr>
      </p:pic>
    </p:spTree>
    <p:extLst>
      <p:ext uri="{BB962C8B-B14F-4D97-AF65-F5344CB8AC3E}">
        <p14:creationId xmlns:p14="http://schemas.microsoft.com/office/powerpoint/2010/main" val="1225867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51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Uygulamada</a:t>
            </a:r>
            <a:r>
              <a:rPr lang="en-US" dirty="0" smtClean="0"/>
              <a:t> </a:t>
            </a:r>
            <a:r>
              <a:rPr lang="en-US" dirty="0" err="1" smtClean="0"/>
              <a:t>Olmayan</a:t>
            </a:r>
            <a:r>
              <a:rPr lang="en-US" dirty="0" smtClean="0"/>
              <a:t> </a:t>
            </a:r>
            <a:r>
              <a:rPr lang="en-US" dirty="0" err="1" smtClean="0"/>
              <a:t>Trenler</a:t>
            </a:r>
            <a:endParaRPr lang="tr-TR" dirty="0"/>
          </a:p>
        </p:txBody>
      </p:sp>
      <p:sp>
        <p:nvSpPr>
          <p:cNvPr id="3" name="Content Placeholder 2"/>
          <p:cNvSpPr>
            <a:spLocks noGrp="1"/>
          </p:cNvSpPr>
          <p:nvPr>
            <p:ph idx="1"/>
          </p:nvPr>
        </p:nvSpPr>
        <p:spPr/>
        <p:txBody>
          <a:bodyPr/>
          <a:lstStyle/>
          <a:p>
            <a:r>
              <a:rPr lang="en-US" dirty="0" err="1" smtClean="0"/>
              <a:t>Bazı</a:t>
            </a:r>
            <a:r>
              <a:rPr lang="en-US" dirty="0" smtClean="0"/>
              <a:t> </a:t>
            </a:r>
            <a:r>
              <a:rPr lang="en-US" dirty="0" err="1" smtClean="0"/>
              <a:t>ülkeler</a:t>
            </a:r>
            <a:r>
              <a:rPr lang="en-US" dirty="0" smtClean="0"/>
              <a:t> </a:t>
            </a:r>
            <a:r>
              <a:rPr lang="en-US" dirty="0" err="1" smtClean="0"/>
              <a:t>mobil</a:t>
            </a:r>
            <a:r>
              <a:rPr lang="en-US" dirty="0" smtClean="0"/>
              <a:t> </a:t>
            </a:r>
            <a:r>
              <a:rPr lang="en-US" dirty="0" err="1" smtClean="0"/>
              <a:t>uygulamada</a:t>
            </a:r>
            <a:r>
              <a:rPr lang="en-US" dirty="0" smtClean="0"/>
              <a:t> yok</a:t>
            </a:r>
          </a:p>
          <a:p>
            <a:pPr lvl="1"/>
            <a:r>
              <a:rPr lang="en-US" dirty="0" err="1" smtClean="0"/>
              <a:t>İspanya</a:t>
            </a:r>
            <a:endParaRPr lang="en-US" dirty="0" smtClean="0"/>
          </a:p>
          <a:p>
            <a:pPr lvl="1"/>
            <a:r>
              <a:rPr lang="en-US" dirty="0" err="1" smtClean="0"/>
              <a:t>Litvanya</a:t>
            </a:r>
            <a:endParaRPr lang="en-US" dirty="0" smtClean="0"/>
          </a:p>
          <a:p>
            <a:pPr lvl="1"/>
            <a:r>
              <a:rPr lang="en-US" dirty="0" smtClean="0"/>
              <a:t>Türkiye</a:t>
            </a:r>
          </a:p>
          <a:p>
            <a:pPr lvl="1"/>
            <a:r>
              <a:rPr lang="en-US" dirty="0" err="1" smtClean="0"/>
              <a:t>Bazı</a:t>
            </a:r>
            <a:r>
              <a:rPr lang="en-US" dirty="0" smtClean="0"/>
              <a:t> </a:t>
            </a:r>
            <a:r>
              <a:rPr lang="en-US" dirty="0" err="1" smtClean="0"/>
              <a:t>Doğu</a:t>
            </a:r>
            <a:r>
              <a:rPr lang="en-US" dirty="0" smtClean="0"/>
              <a:t> </a:t>
            </a:r>
            <a:r>
              <a:rPr lang="en-US" dirty="0" err="1" smtClean="0"/>
              <a:t>Avrupa</a:t>
            </a:r>
            <a:r>
              <a:rPr lang="en-US" dirty="0" smtClean="0"/>
              <a:t> </a:t>
            </a:r>
            <a:r>
              <a:rPr lang="en-US" dirty="0" err="1" smtClean="0"/>
              <a:t>ülkeleri</a:t>
            </a:r>
            <a:endParaRPr lang="en-US" dirty="0" smtClean="0"/>
          </a:p>
          <a:p>
            <a:r>
              <a:rPr lang="en-US" dirty="0" err="1" smtClean="0"/>
              <a:t>Uygulamada</a:t>
            </a:r>
            <a:r>
              <a:rPr lang="en-US" dirty="0" smtClean="0"/>
              <a:t> “More” &gt; “</a:t>
            </a:r>
            <a:r>
              <a:rPr lang="tr-TR" dirty="0" err="1" smtClean="0"/>
              <a:t>Rail</a:t>
            </a:r>
            <a:r>
              <a:rPr lang="tr-TR" dirty="0" smtClean="0"/>
              <a:t> </a:t>
            </a:r>
            <a:r>
              <a:rPr lang="tr-TR" dirty="0"/>
              <a:t>Network </a:t>
            </a:r>
            <a:r>
              <a:rPr lang="tr-TR" dirty="0" smtClean="0"/>
              <a:t>Guide</a:t>
            </a:r>
            <a:r>
              <a:rPr lang="en-US" dirty="0" smtClean="0"/>
              <a:t>”</a:t>
            </a:r>
          </a:p>
          <a:p>
            <a:r>
              <a:rPr lang="en-US" dirty="0" smtClean="0"/>
              <a:t>“My Planner” &gt; “Add Manually</a:t>
            </a:r>
            <a:r>
              <a:rPr lang="en-US" dirty="0" smtClean="0"/>
              <a:t>” </a:t>
            </a:r>
            <a:r>
              <a:rPr lang="en-US" dirty="0" err="1" smtClean="0"/>
              <a:t>seçeneği</a:t>
            </a:r>
            <a:r>
              <a:rPr lang="en-US" dirty="0" smtClean="0"/>
              <a:t> </a:t>
            </a:r>
            <a:r>
              <a:rPr lang="en-US" dirty="0" err="1" smtClean="0"/>
              <a:t>ile</a:t>
            </a:r>
            <a:r>
              <a:rPr lang="en-US" dirty="0" smtClean="0"/>
              <a:t> </a:t>
            </a:r>
            <a:r>
              <a:rPr lang="en-US" dirty="0" err="1" smtClean="0"/>
              <a:t>ekleme</a:t>
            </a:r>
            <a:r>
              <a:rPr lang="en-US" dirty="0" smtClean="0"/>
              <a:t> </a:t>
            </a:r>
            <a:r>
              <a:rPr lang="en-US" dirty="0" err="1" smtClean="0"/>
              <a:t>yaoabilirsiniz</a:t>
            </a:r>
            <a:r>
              <a:rPr lang="en-US" dirty="0" smtClean="0"/>
              <a:t>.</a:t>
            </a:r>
            <a:endParaRPr lang="tr-TR" dirty="0"/>
          </a:p>
        </p:txBody>
      </p:sp>
      <p:pic>
        <p:nvPicPr>
          <p:cNvPr id="4"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16387" y="6176963"/>
            <a:ext cx="1218586" cy="639258"/>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72584" y="5482482"/>
            <a:ext cx="1616838" cy="1375518"/>
          </a:xfrm>
          <a:prstGeom prst="rect">
            <a:avLst/>
          </a:prstGeom>
        </p:spPr>
      </p:pic>
      <p:pic>
        <p:nvPicPr>
          <p:cNvPr id="6" name="Picture 4" descr="EU emblem 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15948" y="6145108"/>
            <a:ext cx="1056636" cy="6711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464045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smtClean="0"/>
              <a:t>“</a:t>
            </a:r>
            <a:r>
              <a:rPr lang="tr-TR" i="1" dirty="0" err="1" smtClean="0"/>
              <a:t>Rail</a:t>
            </a:r>
            <a:r>
              <a:rPr lang="tr-TR" i="1" dirty="0" smtClean="0"/>
              <a:t> </a:t>
            </a:r>
            <a:r>
              <a:rPr lang="tr-TR" i="1" dirty="0"/>
              <a:t>Planner </a:t>
            </a:r>
            <a:r>
              <a:rPr lang="en-US" i="1" dirty="0"/>
              <a:t>A</a:t>
            </a:r>
            <a:r>
              <a:rPr lang="tr-TR" i="1" dirty="0" err="1" smtClean="0"/>
              <a:t>pp</a:t>
            </a:r>
            <a:r>
              <a:rPr lang="en-US" i="1" dirty="0" smtClean="0"/>
              <a:t>”</a:t>
            </a:r>
            <a:endParaRPr lang="tr-TR" i="1" dirty="0"/>
          </a:p>
        </p:txBody>
      </p:sp>
      <p:sp>
        <p:nvSpPr>
          <p:cNvPr id="3" name="Content Placeholder 2"/>
          <p:cNvSpPr>
            <a:spLocks noGrp="1"/>
          </p:cNvSpPr>
          <p:nvPr>
            <p:ph idx="1"/>
          </p:nvPr>
        </p:nvSpPr>
        <p:spPr/>
        <p:txBody>
          <a:bodyPr/>
          <a:lstStyle/>
          <a:p>
            <a:r>
              <a:rPr lang="en-US" dirty="0" err="1" smtClean="0"/>
              <a:t>Yüklenici</a:t>
            </a:r>
            <a:r>
              <a:rPr lang="en-US" dirty="0" smtClean="0"/>
              <a:t> </a:t>
            </a:r>
            <a:r>
              <a:rPr lang="en-US" dirty="0" err="1" smtClean="0"/>
              <a:t>firmanın</a:t>
            </a:r>
            <a:r>
              <a:rPr lang="en-US" dirty="0" smtClean="0"/>
              <a:t> </a:t>
            </a:r>
            <a:r>
              <a:rPr lang="en-US" dirty="0" err="1" smtClean="0"/>
              <a:t>diğer</a:t>
            </a:r>
            <a:r>
              <a:rPr lang="en-US" dirty="0" smtClean="0"/>
              <a:t> </a:t>
            </a:r>
            <a:r>
              <a:rPr lang="en-US" dirty="0" err="1" smtClean="0"/>
              <a:t>mobil</a:t>
            </a:r>
            <a:r>
              <a:rPr lang="en-US" dirty="0" smtClean="0"/>
              <a:t> </a:t>
            </a:r>
            <a:r>
              <a:rPr lang="en-US" dirty="0" err="1" smtClean="0"/>
              <a:t>uygulamasıdır</a:t>
            </a:r>
            <a:r>
              <a:rPr lang="en-US" dirty="0" smtClean="0"/>
              <a:t>.</a:t>
            </a:r>
          </a:p>
          <a:p>
            <a:r>
              <a:rPr lang="en-US" dirty="0" err="1" smtClean="0"/>
              <a:t>Rezervasyon</a:t>
            </a:r>
            <a:r>
              <a:rPr lang="en-US" dirty="0" smtClean="0"/>
              <a:t> </a:t>
            </a:r>
            <a:r>
              <a:rPr lang="en-US" dirty="0" err="1" smtClean="0"/>
              <a:t>ücreti</a:t>
            </a:r>
            <a:r>
              <a:rPr lang="en-US" dirty="0" smtClean="0"/>
              <a:t> </a:t>
            </a:r>
            <a:r>
              <a:rPr lang="en-US" dirty="0" err="1" smtClean="0"/>
              <a:t>isteyen</a:t>
            </a:r>
            <a:r>
              <a:rPr lang="en-US" dirty="0" smtClean="0"/>
              <a:t> </a:t>
            </a:r>
            <a:r>
              <a:rPr lang="en-US" dirty="0" err="1" smtClean="0"/>
              <a:t>trenler</a:t>
            </a:r>
            <a:r>
              <a:rPr lang="en-US" dirty="0" smtClean="0"/>
              <a:t> vs. </a:t>
            </a:r>
            <a:r>
              <a:rPr lang="en-US" dirty="0" err="1" smtClean="0"/>
              <a:t>buradan</a:t>
            </a:r>
            <a:r>
              <a:rPr lang="en-US" dirty="0" smtClean="0"/>
              <a:t> da </a:t>
            </a:r>
            <a:r>
              <a:rPr lang="en-US" dirty="0" err="1" smtClean="0"/>
              <a:t>bakılabilir</a:t>
            </a:r>
            <a:r>
              <a:rPr lang="en-US" dirty="0" smtClean="0"/>
              <a:t>.</a:t>
            </a:r>
            <a:endParaRPr lang="tr-TR" dirty="0"/>
          </a:p>
        </p:txBody>
      </p:sp>
      <p:pic>
        <p:nvPicPr>
          <p:cNvPr id="4"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16387" y="6176963"/>
            <a:ext cx="1218586" cy="639258"/>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72584" y="5482482"/>
            <a:ext cx="1616838" cy="1375518"/>
          </a:xfrm>
          <a:prstGeom prst="rect">
            <a:avLst/>
          </a:prstGeom>
        </p:spPr>
      </p:pic>
      <p:pic>
        <p:nvPicPr>
          <p:cNvPr id="6" name="Picture 4" descr="EU emblem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15948" y="6145108"/>
            <a:ext cx="1056636" cy="6711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840324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5403" y="1280613"/>
            <a:ext cx="10515600" cy="4351338"/>
          </a:xfrm>
        </p:spPr>
        <p:txBody>
          <a:bodyPr/>
          <a:lstStyle/>
          <a:p>
            <a:pPr algn="just"/>
            <a:r>
              <a:rPr lang="en-US" b="1" dirty="0" err="1" smtClean="0"/>
              <a:t>Tren</a:t>
            </a:r>
            <a:r>
              <a:rPr lang="en-US" b="1" dirty="0" smtClean="0"/>
              <a:t> </a:t>
            </a:r>
            <a:r>
              <a:rPr lang="en-US" b="1" dirty="0" err="1" smtClean="0"/>
              <a:t>biletleri</a:t>
            </a:r>
            <a:r>
              <a:rPr lang="en-US" b="1" dirty="0" smtClean="0"/>
              <a:t> </a:t>
            </a:r>
            <a:r>
              <a:rPr lang="en-US" b="1" dirty="0" err="1" smtClean="0"/>
              <a:t>mobil</a:t>
            </a:r>
            <a:r>
              <a:rPr lang="en-US" b="1" dirty="0" smtClean="0"/>
              <a:t> </a:t>
            </a:r>
            <a:r>
              <a:rPr lang="en-US" b="1" dirty="0" err="1" smtClean="0"/>
              <a:t>uygulama</a:t>
            </a:r>
            <a:r>
              <a:rPr lang="en-US" b="1" dirty="0" smtClean="0"/>
              <a:t> </a:t>
            </a:r>
            <a:r>
              <a:rPr lang="en-US" b="1" dirty="0" err="1" smtClean="0"/>
              <a:t>üzerinden</a:t>
            </a:r>
            <a:r>
              <a:rPr lang="en-US" b="1" dirty="0" smtClean="0"/>
              <a:t>; </a:t>
            </a:r>
            <a:r>
              <a:rPr lang="en-US" b="1" dirty="0" err="1" smtClean="0"/>
              <a:t>uçak</a:t>
            </a:r>
            <a:r>
              <a:rPr lang="en-US" b="1" dirty="0" smtClean="0"/>
              <a:t> </a:t>
            </a:r>
            <a:r>
              <a:rPr lang="en-US" b="1" dirty="0" err="1" smtClean="0"/>
              <a:t>biletleri</a:t>
            </a:r>
            <a:r>
              <a:rPr lang="en-US" b="1" dirty="0" smtClean="0"/>
              <a:t> </a:t>
            </a:r>
            <a:r>
              <a:rPr lang="en-US" b="1" dirty="0" err="1" smtClean="0"/>
              <a:t>ise</a:t>
            </a:r>
            <a:r>
              <a:rPr lang="en-US" b="1" dirty="0" smtClean="0"/>
              <a:t> </a:t>
            </a:r>
            <a:r>
              <a:rPr lang="en-US" b="1" dirty="0" err="1" smtClean="0"/>
              <a:t>mobil</a:t>
            </a:r>
            <a:r>
              <a:rPr lang="en-US" b="1" dirty="0" smtClean="0"/>
              <a:t> </a:t>
            </a:r>
            <a:r>
              <a:rPr lang="en-US" b="1" dirty="0" err="1" smtClean="0"/>
              <a:t>uygulama</a:t>
            </a:r>
            <a:r>
              <a:rPr lang="en-US" b="1" dirty="0" smtClean="0"/>
              <a:t> </a:t>
            </a:r>
            <a:r>
              <a:rPr lang="en-US" b="1" dirty="0" err="1" smtClean="0"/>
              <a:t>üzerinden</a:t>
            </a:r>
            <a:r>
              <a:rPr lang="en-US" b="1" dirty="0" smtClean="0"/>
              <a:t> </a:t>
            </a:r>
            <a:r>
              <a:rPr lang="en-US" b="1" dirty="0" err="1" smtClean="0"/>
              <a:t>iletişime</a:t>
            </a:r>
            <a:r>
              <a:rPr lang="en-US" b="1" dirty="0" smtClean="0"/>
              <a:t> </a:t>
            </a:r>
            <a:r>
              <a:rPr lang="en-US" b="1" dirty="0" err="1" smtClean="0"/>
              <a:t>geçilecek</a:t>
            </a:r>
            <a:r>
              <a:rPr lang="en-US" b="1" dirty="0" smtClean="0"/>
              <a:t> </a:t>
            </a:r>
            <a:r>
              <a:rPr lang="en-US" b="1" dirty="0" err="1" smtClean="0"/>
              <a:t>olan</a:t>
            </a:r>
            <a:r>
              <a:rPr lang="en-US" b="1" dirty="0" smtClean="0"/>
              <a:t> </a:t>
            </a:r>
            <a:r>
              <a:rPr lang="en-US" b="1" dirty="0" err="1" smtClean="0"/>
              <a:t>seyahat</a:t>
            </a:r>
            <a:r>
              <a:rPr lang="en-US" b="1" dirty="0" smtClean="0"/>
              <a:t> </a:t>
            </a:r>
            <a:r>
              <a:rPr lang="en-US" b="1" dirty="0" err="1" smtClean="0"/>
              <a:t>yüklenicisi</a:t>
            </a:r>
            <a:r>
              <a:rPr lang="en-US" b="1" dirty="0" smtClean="0"/>
              <a:t> </a:t>
            </a:r>
            <a:r>
              <a:rPr lang="en-US" b="1" dirty="0" err="1" smtClean="0"/>
              <a:t>tarafından</a:t>
            </a:r>
            <a:r>
              <a:rPr lang="en-US" b="1" dirty="0" smtClean="0"/>
              <a:t> </a:t>
            </a:r>
            <a:r>
              <a:rPr lang="en-US" b="1" dirty="0" err="1" smtClean="0"/>
              <a:t>alınacaktır</a:t>
            </a:r>
            <a:r>
              <a:rPr lang="en-US" b="1" dirty="0" smtClean="0"/>
              <a:t>.</a:t>
            </a:r>
          </a:p>
          <a:p>
            <a:pPr algn="just"/>
            <a:endParaRPr lang="en-US" b="1" dirty="0" smtClean="0"/>
          </a:p>
          <a:p>
            <a:pPr algn="just"/>
            <a:r>
              <a:rPr lang="en-US" b="1" dirty="0" err="1" smtClean="0"/>
              <a:t>Gençler</a:t>
            </a:r>
            <a:r>
              <a:rPr lang="en-US" b="1" dirty="0" smtClean="0"/>
              <a:t> </a:t>
            </a:r>
            <a:r>
              <a:rPr lang="en-US" b="1" dirty="0" err="1" smtClean="0"/>
              <a:t>kendileri</a:t>
            </a:r>
            <a:r>
              <a:rPr lang="en-US" b="1" dirty="0" smtClean="0"/>
              <a:t> </a:t>
            </a:r>
            <a:r>
              <a:rPr lang="en-US" b="1" dirty="0" err="1" smtClean="0"/>
              <a:t>herhangi</a:t>
            </a:r>
            <a:r>
              <a:rPr lang="en-US" b="1" dirty="0" smtClean="0"/>
              <a:t> </a:t>
            </a:r>
            <a:r>
              <a:rPr lang="en-US" b="1" dirty="0" err="1" smtClean="0"/>
              <a:t>bir</a:t>
            </a:r>
            <a:r>
              <a:rPr lang="en-US" b="1" dirty="0" smtClean="0"/>
              <a:t> </a:t>
            </a:r>
            <a:r>
              <a:rPr lang="en-US" b="1" dirty="0" err="1" smtClean="0"/>
              <a:t>bilet</a:t>
            </a:r>
            <a:r>
              <a:rPr lang="en-US" b="1" dirty="0" smtClean="0"/>
              <a:t> </a:t>
            </a:r>
            <a:r>
              <a:rPr lang="en-US" b="1" dirty="0" err="1" smtClean="0"/>
              <a:t>alımı</a:t>
            </a:r>
            <a:r>
              <a:rPr lang="en-US" b="1" dirty="0" smtClean="0"/>
              <a:t> </a:t>
            </a:r>
            <a:r>
              <a:rPr lang="en-US" b="1" dirty="0" err="1" smtClean="0"/>
              <a:t>yapmamalıdır</a:t>
            </a:r>
            <a:r>
              <a:rPr lang="en-US" b="1" dirty="0" smtClean="0"/>
              <a:t>. </a:t>
            </a:r>
            <a:r>
              <a:rPr lang="en-US" b="1" dirty="0" err="1" smtClean="0"/>
              <a:t>Bunlar</a:t>
            </a:r>
            <a:r>
              <a:rPr lang="en-US" b="1" dirty="0" smtClean="0"/>
              <a:t> </a:t>
            </a:r>
            <a:r>
              <a:rPr lang="en-US" b="1" dirty="0" err="1" smtClean="0"/>
              <a:t>geri</a:t>
            </a:r>
            <a:r>
              <a:rPr lang="en-US" b="1" dirty="0" smtClean="0"/>
              <a:t> </a:t>
            </a:r>
            <a:r>
              <a:rPr lang="en-US" b="1" dirty="0" err="1" smtClean="0"/>
              <a:t>ödenmez</a:t>
            </a:r>
            <a:r>
              <a:rPr lang="en-US" b="1" dirty="0" smtClean="0"/>
              <a:t>.</a:t>
            </a:r>
            <a:endParaRPr lang="tr-TR" b="1" dirty="0"/>
          </a:p>
        </p:txBody>
      </p:sp>
      <p:pic>
        <p:nvPicPr>
          <p:cNvPr id="4"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16387" y="6176963"/>
            <a:ext cx="1218586" cy="639258"/>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72584" y="5482482"/>
            <a:ext cx="1616838" cy="1375518"/>
          </a:xfrm>
          <a:prstGeom prst="rect">
            <a:avLst/>
          </a:prstGeom>
        </p:spPr>
      </p:pic>
      <p:pic>
        <p:nvPicPr>
          <p:cNvPr id="6" name="Picture 4" descr="EU emblem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15948" y="6145108"/>
            <a:ext cx="1056636" cy="6711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55291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err="1" smtClean="0"/>
              <a:t>Avrupa</a:t>
            </a:r>
            <a:r>
              <a:rPr lang="en-US" sz="4000" dirty="0" smtClean="0"/>
              <a:t> </a:t>
            </a:r>
            <a:r>
              <a:rPr lang="en-US" sz="4000" dirty="0" err="1" smtClean="0"/>
              <a:t>Gençlik</a:t>
            </a:r>
            <a:r>
              <a:rPr lang="en-US" sz="4000" dirty="0" smtClean="0"/>
              <a:t> </a:t>
            </a:r>
            <a:r>
              <a:rPr lang="en-US" sz="4000" dirty="0" err="1" smtClean="0"/>
              <a:t>Kartı</a:t>
            </a:r>
            <a:r>
              <a:rPr lang="en-US" sz="4000" dirty="0" smtClean="0"/>
              <a:t> </a:t>
            </a:r>
            <a:r>
              <a:rPr lang="en-US" sz="4000" dirty="0" err="1" smtClean="0"/>
              <a:t>Aktivasyonu</a:t>
            </a:r>
            <a:endParaRPr lang="tr-TR" sz="4000" dirty="0"/>
          </a:p>
        </p:txBody>
      </p:sp>
      <p:sp>
        <p:nvSpPr>
          <p:cNvPr id="3" name="Content Placeholder 2"/>
          <p:cNvSpPr>
            <a:spLocks noGrp="1"/>
          </p:cNvSpPr>
          <p:nvPr>
            <p:ph idx="1"/>
          </p:nvPr>
        </p:nvSpPr>
        <p:spPr>
          <a:xfrm>
            <a:off x="838200" y="1825625"/>
            <a:ext cx="5755105" cy="4351338"/>
          </a:xfrm>
        </p:spPr>
        <p:txBody>
          <a:bodyPr/>
          <a:lstStyle/>
          <a:p>
            <a:r>
              <a:rPr lang="en-US" dirty="0" smtClean="0"/>
              <a:t>“More” </a:t>
            </a:r>
            <a:r>
              <a:rPr lang="en-US" dirty="0" err="1" smtClean="0"/>
              <a:t>menüsüne</a:t>
            </a:r>
            <a:r>
              <a:rPr lang="en-US" dirty="0" smtClean="0"/>
              <a:t> </a:t>
            </a:r>
            <a:r>
              <a:rPr lang="en-US" dirty="0" err="1" smtClean="0"/>
              <a:t>gitmeli</a:t>
            </a:r>
            <a:r>
              <a:rPr lang="en-US" dirty="0" smtClean="0"/>
              <a:t> ve “</a:t>
            </a:r>
            <a:r>
              <a:rPr lang="en-US" dirty="0" err="1" smtClean="0"/>
              <a:t>indirim</a:t>
            </a:r>
            <a:r>
              <a:rPr lang="en-US" dirty="0" smtClean="0"/>
              <a:t> </a:t>
            </a:r>
            <a:r>
              <a:rPr lang="en-US" dirty="0" err="1" smtClean="0"/>
              <a:t>kartı”nı</a:t>
            </a:r>
            <a:r>
              <a:rPr lang="en-US" dirty="0" smtClean="0"/>
              <a:t> </a:t>
            </a:r>
            <a:r>
              <a:rPr lang="en-US" dirty="0" err="1" smtClean="0"/>
              <a:t>seçmelidir</a:t>
            </a:r>
            <a:r>
              <a:rPr lang="en-US" dirty="0" smtClean="0"/>
              <a:t>. </a:t>
            </a:r>
          </a:p>
          <a:p>
            <a:endParaRPr lang="en-US" dirty="0"/>
          </a:p>
          <a:p>
            <a:r>
              <a:rPr lang="en-US" dirty="0" smtClean="0"/>
              <a:t>1 </a:t>
            </a:r>
            <a:r>
              <a:rPr lang="en-US" dirty="0" err="1" smtClean="0"/>
              <a:t>sene</a:t>
            </a:r>
            <a:r>
              <a:rPr lang="en-US" dirty="0" smtClean="0"/>
              <a:t> </a:t>
            </a:r>
            <a:r>
              <a:rPr lang="en-US" dirty="0" err="1" smtClean="0"/>
              <a:t>geçerli</a:t>
            </a:r>
            <a:endParaRPr lang="en-US" dirty="0" smtClean="0"/>
          </a:p>
          <a:p>
            <a:endParaRPr lang="en-US" dirty="0"/>
          </a:p>
          <a:p>
            <a:r>
              <a:rPr lang="en-US" dirty="0" smtClean="0">
                <a:hlinkClick r:id="rId4"/>
              </a:rPr>
              <a:t>https://eyca.org/discounts</a:t>
            </a:r>
            <a:r>
              <a:rPr lang="en-US" dirty="0" smtClean="0"/>
              <a:t> </a:t>
            </a:r>
          </a:p>
          <a:p>
            <a:pPr marL="0" indent="0">
              <a:buNone/>
            </a:pPr>
            <a:r>
              <a:rPr lang="en-US" dirty="0" smtClean="0"/>
              <a:t>(</a:t>
            </a:r>
            <a:r>
              <a:rPr lang="en-US" dirty="0" err="1" smtClean="0"/>
              <a:t>filtreli</a:t>
            </a:r>
            <a:r>
              <a:rPr lang="en-US" dirty="0" smtClean="0"/>
              <a:t> </a:t>
            </a:r>
            <a:r>
              <a:rPr lang="en-US" dirty="0" err="1" smtClean="0"/>
              <a:t>arama</a:t>
            </a:r>
            <a:r>
              <a:rPr lang="en-US" dirty="0" smtClean="0"/>
              <a:t>)</a:t>
            </a:r>
          </a:p>
          <a:p>
            <a:endParaRPr lang="en-US" dirty="0"/>
          </a:p>
          <a:p>
            <a:endParaRPr lang="tr-TR" dirty="0"/>
          </a:p>
        </p:txBody>
      </p:sp>
      <p:pic>
        <p:nvPicPr>
          <p:cNvPr id="4" name="Screen_Recording_20220620-162819_Samsung Internet" descr="Screen_Recording_20220620-162819_Samsung Internet">
            <a:hlinkClick r:id="" action="ppaction://media"/>
            <a:extLst>
              <a:ext uri="{FF2B5EF4-FFF2-40B4-BE49-F238E27FC236}">
                <a16:creationId xmlns:a16="http://schemas.microsoft.com/office/drawing/2014/main" id="{BB6BB12A-09FC-D234-9F5F-B79F764BE24E}"/>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t="3151"/>
          <a:stretch/>
        </p:blipFill>
        <p:spPr>
          <a:xfrm>
            <a:off x="8275319" y="105507"/>
            <a:ext cx="3189388" cy="6348232"/>
          </a:xfrm>
          <a:prstGeom prst="rect">
            <a:avLst/>
          </a:prstGeom>
          <a:ln>
            <a:solidFill>
              <a:srgbClr val="AED477"/>
            </a:solidFill>
          </a:ln>
        </p:spPr>
      </p:pic>
    </p:spTree>
    <p:extLst>
      <p:ext uri="{BB962C8B-B14F-4D97-AF65-F5344CB8AC3E}">
        <p14:creationId xmlns:p14="http://schemas.microsoft.com/office/powerpoint/2010/main" val="3445655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39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3444" y="2410979"/>
            <a:ext cx="10515600" cy="1325563"/>
          </a:xfrm>
        </p:spPr>
        <p:txBody>
          <a:bodyPr/>
          <a:lstStyle/>
          <a:p>
            <a:r>
              <a:rPr lang="en-US" dirty="0" err="1" smtClean="0"/>
              <a:t>Seyahat</a:t>
            </a:r>
            <a:r>
              <a:rPr lang="en-US" dirty="0"/>
              <a:t> </a:t>
            </a:r>
            <a:r>
              <a:rPr lang="en-US" dirty="0" err="1" smtClean="0"/>
              <a:t>Süreci</a:t>
            </a:r>
            <a:endParaRPr lang="tr-TR" dirty="0"/>
          </a:p>
        </p:txBody>
      </p:sp>
    </p:spTree>
    <p:extLst>
      <p:ext uri="{BB962C8B-B14F-4D97-AF65-F5344CB8AC3E}">
        <p14:creationId xmlns:p14="http://schemas.microsoft.com/office/powerpoint/2010/main" val="229784193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İKİ BAŞVURU</a:t>
            </a:r>
            <a:endParaRPr lang="tr-TR" dirty="0"/>
          </a:p>
        </p:txBody>
      </p:sp>
      <p:sp>
        <p:nvSpPr>
          <p:cNvPr id="3" name="Content Placeholder 2"/>
          <p:cNvSpPr>
            <a:spLocks noGrp="1"/>
          </p:cNvSpPr>
          <p:nvPr>
            <p:ph idx="1"/>
          </p:nvPr>
        </p:nvSpPr>
        <p:spPr/>
        <p:txBody>
          <a:bodyPr/>
          <a:lstStyle/>
          <a:p>
            <a:r>
              <a:rPr lang="en-US" dirty="0" err="1" smtClean="0"/>
              <a:t>DiscoverEU</a:t>
            </a:r>
            <a:r>
              <a:rPr lang="en-US" dirty="0" smtClean="0"/>
              <a:t> Merkezi </a:t>
            </a:r>
            <a:r>
              <a:rPr lang="en-US" dirty="0" err="1" smtClean="0"/>
              <a:t>Başvurusu</a:t>
            </a:r>
            <a:endParaRPr lang="en-US" dirty="0" smtClean="0"/>
          </a:p>
          <a:p>
            <a:pPr marL="0" indent="0">
              <a:buNone/>
            </a:pPr>
            <a:endParaRPr lang="en-US" dirty="0" smtClean="0"/>
          </a:p>
          <a:p>
            <a:r>
              <a:rPr lang="en-US" dirty="0" err="1" smtClean="0"/>
              <a:t>DiscoverEU</a:t>
            </a:r>
            <a:r>
              <a:rPr lang="en-US" dirty="0" smtClean="0"/>
              <a:t> </a:t>
            </a:r>
            <a:r>
              <a:rPr lang="en-US" dirty="0" err="1" smtClean="0"/>
              <a:t>Dahil</a:t>
            </a:r>
            <a:r>
              <a:rPr lang="en-US" dirty="0" smtClean="0"/>
              <a:t> </a:t>
            </a:r>
            <a:r>
              <a:rPr lang="en-US" dirty="0" err="1" smtClean="0"/>
              <a:t>Etme</a:t>
            </a:r>
            <a:r>
              <a:rPr lang="en-US" dirty="0" smtClean="0"/>
              <a:t> (</a:t>
            </a:r>
            <a:r>
              <a:rPr lang="en-US" dirty="0" err="1" smtClean="0"/>
              <a:t>Ulusal</a:t>
            </a:r>
            <a:r>
              <a:rPr lang="en-US" dirty="0" smtClean="0"/>
              <a:t> </a:t>
            </a:r>
            <a:r>
              <a:rPr lang="en-US" dirty="0" err="1" smtClean="0"/>
              <a:t>Ajans’a</a:t>
            </a:r>
            <a:r>
              <a:rPr lang="en-US" dirty="0" smtClean="0"/>
              <a:t> </a:t>
            </a:r>
            <a:r>
              <a:rPr lang="en-US" dirty="0" err="1" smtClean="0"/>
              <a:t>proje</a:t>
            </a:r>
            <a:r>
              <a:rPr lang="en-US" dirty="0" smtClean="0"/>
              <a:t> </a:t>
            </a:r>
            <a:r>
              <a:rPr lang="en-US" dirty="0" err="1" smtClean="0"/>
              <a:t>başvurusu</a:t>
            </a:r>
            <a:r>
              <a:rPr lang="en-US" dirty="0" smtClean="0"/>
              <a:t>)</a:t>
            </a:r>
            <a:endParaRPr lang="tr-TR" dirty="0"/>
          </a:p>
        </p:txBody>
      </p:sp>
      <p:pic>
        <p:nvPicPr>
          <p:cNvPr id="4"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24754" y="6097897"/>
            <a:ext cx="1218586" cy="639258"/>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75162" y="5482482"/>
            <a:ext cx="1616838" cy="1375518"/>
          </a:xfrm>
          <a:prstGeom prst="rect">
            <a:avLst/>
          </a:prstGeom>
        </p:spPr>
      </p:pic>
      <p:pic>
        <p:nvPicPr>
          <p:cNvPr id="6" name="Picture 4" descr="EU emblem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23335" y="6066042"/>
            <a:ext cx="1056636" cy="6711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790347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4634"/>
            <a:ext cx="10515600" cy="1325563"/>
          </a:xfrm>
        </p:spPr>
        <p:txBody>
          <a:bodyPr/>
          <a:lstStyle/>
          <a:p>
            <a:r>
              <a:rPr lang="en-US" dirty="0" smtClean="0"/>
              <a:t>Meets-Up</a:t>
            </a:r>
            <a:endParaRPr lang="tr-TR" dirty="0"/>
          </a:p>
        </p:txBody>
      </p:sp>
      <p:sp>
        <p:nvSpPr>
          <p:cNvPr id="3" name="Content Placeholder 2"/>
          <p:cNvSpPr>
            <a:spLocks noGrp="1"/>
          </p:cNvSpPr>
          <p:nvPr>
            <p:ph idx="1"/>
          </p:nvPr>
        </p:nvSpPr>
        <p:spPr>
          <a:xfrm>
            <a:off x="247719" y="1370197"/>
            <a:ext cx="4341865" cy="4654305"/>
          </a:xfrm>
        </p:spPr>
        <p:txBody>
          <a:bodyPr/>
          <a:lstStyle/>
          <a:p>
            <a:r>
              <a:rPr lang="en-US" dirty="0" err="1" smtClean="0"/>
              <a:t>Ulusal</a:t>
            </a:r>
            <a:r>
              <a:rPr lang="en-US" dirty="0" smtClean="0"/>
              <a:t> </a:t>
            </a:r>
            <a:r>
              <a:rPr lang="en-US" dirty="0" err="1" smtClean="0"/>
              <a:t>Ajanslar</a:t>
            </a:r>
            <a:r>
              <a:rPr lang="en-US" dirty="0" smtClean="0"/>
              <a:t> </a:t>
            </a:r>
            <a:r>
              <a:rPr lang="en-US" dirty="0" err="1" smtClean="0"/>
              <a:t>tarafından</a:t>
            </a:r>
            <a:r>
              <a:rPr lang="en-US" dirty="0" smtClean="0"/>
              <a:t> </a:t>
            </a:r>
            <a:r>
              <a:rPr lang="en-US" dirty="0" err="1" smtClean="0"/>
              <a:t>DiscoverEU</a:t>
            </a:r>
            <a:r>
              <a:rPr lang="en-US" dirty="0" smtClean="0"/>
              <a:t> </a:t>
            </a:r>
            <a:r>
              <a:rPr lang="en-US" dirty="0" err="1" smtClean="0"/>
              <a:t>katılımcıları</a:t>
            </a:r>
            <a:r>
              <a:rPr lang="en-US" dirty="0" smtClean="0"/>
              <a:t> </a:t>
            </a:r>
            <a:r>
              <a:rPr lang="en-US" dirty="0" err="1" smtClean="0"/>
              <a:t>için</a:t>
            </a:r>
            <a:r>
              <a:rPr lang="en-US" dirty="0" smtClean="0"/>
              <a:t> </a:t>
            </a:r>
            <a:r>
              <a:rPr lang="en-US" dirty="0" err="1" smtClean="0"/>
              <a:t>düzenlenen</a:t>
            </a:r>
            <a:r>
              <a:rPr lang="en-US" dirty="0" smtClean="0"/>
              <a:t> </a:t>
            </a:r>
            <a:r>
              <a:rPr lang="en-US" dirty="0" err="1" smtClean="0"/>
              <a:t>etkinlikler</a:t>
            </a:r>
            <a:r>
              <a:rPr lang="en-US" dirty="0" smtClean="0"/>
              <a:t>.</a:t>
            </a:r>
            <a:endParaRPr lang="en-US" dirty="0" smtClean="0"/>
          </a:p>
          <a:p>
            <a:endParaRPr lang="en-US" dirty="0"/>
          </a:p>
          <a:p>
            <a:r>
              <a:rPr lang="en-US" dirty="0" err="1" smtClean="0">
                <a:hlinkClick r:id="rId2"/>
              </a:rPr>
              <a:t>Avrupa</a:t>
            </a:r>
            <a:r>
              <a:rPr lang="en-US" dirty="0" smtClean="0">
                <a:hlinkClick r:id="rId2"/>
              </a:rPr>
              <a:t> </a:t>
            </a:r>
            <a:r>
              <a:rPr lang="en-US" dirty="0" err="1" smtClean="0">
                <a:hlinkClick r:id="rId2"/>
              </a:rPr>
              <a:t>Gençlik</a:t>
            </a:r>
            <a:r>
              <a:rPr lang="en-US" dirty="0" smtClean="0">
                <a:hlinkClick r:id="rId2"/>
              </a:rPr>
              <a:t> </a:t>
            </a:r>
            <a:r>
              <a:rPr lang="en-US" dirty="0" err="1" smtClean="0">
                <a:hlinkClick r:id="rId2"/>
              </a:rPr>
              <a:t>Portalı</a:t>
            </a:r>
            <a:r>
              <a:rPr lang="en-US" dirty="0" smtClean="0">
                <a:hlinkClick r:id="rId2"/>
              </a:rPr>
              <a:t> (</a:t>
            </a:r>
            <a:r>
              <a:rPr lang="tr-TR" dirty="0" smtClean="0">
                <a:hlinkClick r:id="rId2"/>
              </a:rPr>
              <a:t>https://youth.europa.eu/discovereu/meetups_en</a:t>
            </a:r>
            <a:r>
              <a:rPr lang="en-US" dirty="0" smtClean="0"/>
              <a:t>) </a:t>
            </a:r>
          </a:p>
          <a:p>
            <a:endParaRPr lang="tr-TR"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62146" y="1370197"/>
            <a:ext cx="7222812" cy="3569677"/>
          </a:xfrm>
          <a:prstGeom prst="rect">
            <a:avLst/>
          </a:prstGeom>
        </p:spPr>
      </p:pic>
    </p:spTree>
    <p:extLst>
      <p:ext uri="{BB962C8B-B14F-4D97-AF65-F5344CB8AC3E}">
        <p14:creationId xmlns:p14="http://schemas.microsoft.com/office/powerpoint/2010/main" val="385540793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48817" y="3552092"/>
            <a:ext cx="1693360" cy="1544271"/>
          </a:xfrm>
          <a:prstGeom prst="rect">
            <a:avLst/>
          </a:prstGeom>
        </p:spPr>
      </p:pic>
      <p:sp>
        <p:nvSpPr>
          <p:cNvPr id="2" name="Title 1"/>
          <p:cNvSpPr>
            <a:spLocks noGrp="1"/>
          </p:cNvSpPr>
          <p:nvPr>
            <p:ph type="title"/>
          </p:nvPr>
        </p:nvSpPr>
        <p:spPr>
          <a:xfrm>
            <a:off x="779897" y="268409"/>
            <a:ext cx="10515600" cy="1325563"/>
          </a:xfrm>
        </p:spPr>
        <p:txBody>
          <a:bodyPr/>
          <a:lstStyle/>
          <a:p>
            <a:r>
              <a:rPr lang="en-US" dirty="0" smtClean="0"/>
              <a:t>Pratik </a:t>
            </a:r>
            <a:r>
              <a:rPr lang="en-US" dirty="0" err="1" smtClean="0"/>
              <a:t>Öneriler</a:t>
            </a:r>
            <a:r>
              <a:rPr lang="en-US" dirty="0" smtClean="0"/>
              <a:t> </a:t>
            </a:r>
            <a:endParaRPr lang="tr-TR" dirty="0"/>
          </a:p>
        </p:txBody>
      </p:sp>
      <p:sp>
        <p:nvSpPr>
          <p:cNvPr id="3" name="Content Placeholder 2"/>
          <p:cNvSpPr>
            <a:spLocks noGrp="1"/>
          </p:cNvSpPr>
          <p:nvPr>
            <p:ph idx="1"/>
          </p:nvPr>
        </p:nvSpPr>
        <p:spPr>
          <a:xfrm>
            <a:off x="615461" y="1433146"/>
            <a:ext cx="9724293" cy="4743817"/>
          </a:xfrm>
        </p:spPr>
        <p:txBody>
          <a:bodyPr>
            <a:normAutofit/>
          </a:bodyPr>
          <a:lstStyle/>
          <a:p>
            <a:pPr algn="just">
              <a:buFont typeface="Wingdings" panose="05000000000000000000" pitchFamily="2" charset="2"/>
              <a:buChar char="ü"/>
            </a:pPr>
            <a:r>
              <a:rPr lang="en-US" dirty="0" smtClean="0"/>
              <a:t> </a:t>
            </a:r>
            <a:r>
              <a:rPr lang="en-US" dirty="0" err="1" smtClean="0"/>
              <a:t>Tüm</a:t>
            </a:r>
            <a:r>
              <a:rPr lang="en-US" dirty="0" smtClean="0"/>
              <a:t> </a:t>
            </a:r>
            <a:r>
              <a:rPr lang="en-US" dirty="0" err="1" smtClean="0"/>
              <a:t>güzergahın</a:t>
            </a:r>
            <a:r>
              <a:rPr lang="en-US" dirty="0" smtClean="0"/>
              <a:t> </a:t>
            </a:r>
            <a:r>
              <a:rPr lang="en-US" dirty="0" err="1" smtClean="0"/>
              <a:t>tamamını</a:t>
            </a:r>
            <a:r>
              <a:rPr lang="en-US" dirty="0" smtClean="0"/>
              <a:t> </a:t>
            </a:r>
            <a:r>
              <a:rPr lang="en-US" dirty="0" err="1" smtClean="0"/>
              <a:t>planla</a:t>
            </a:r>
            <a:r>
              <a:rPr lang="en-US" dirty="0" smtClean="0"/>
              <a:t>. </a:t>
            </a:r>
            <a:r>
              <a:rPr lang="en-US" dirty="0" err="1" smtClean="0"/>
              <a:t>Gidilecek</a:t>
            </a:r>
            <a:r>
              <a:rPr lang="en-US" dirty="0" smtClean="0"/>
              <a:t> </a:t>
            </a:r>
            <a:r>
              <a:rPr lang="en-US" dirty="0" err="1" smtClean="0"/>
              <a:t>şehirlerin</a:t>
            </a:r>
            <a:r>
              <a:rPr lang="en-US" dirty="0" smtClean="0"/>
              <a:t> </a:t>
            </a:r>
            <a:r>
              <a:rPr lang="en-US" b="1" dirty="0" err="1" smtClean="0"/>
              <a:t>çevrimdışı</a:t>
            </a:r>
            <a:r>
              <a:rPr lang="en-US" b="1" dirty="0" smtClean="0"/>
              <a:t> </a:t>
            </a:r>
            <a:r>
              <a:rPr lang="en-US" b="1" dirty="0" err="1" smtClean="0"/>
              <a:t>harita</a:t>
            </a:r>
            <a:r>
              <a:rPr lang="en-US" dirty="0" err="1" smtClean="0"/>
              <a:t>larını</a:t>
            </a:r>
            <a:r>
              <a:rPr lang="en-US" dirty="0" smtClean="0"/>
              <a:t> </a:t>
            </a:r>
            <a:r>
              <a:rPr lang="en-US" dirty="0" err="1" smtClean="0"/>
              <a:t>indir</a:t>
            </a:r>
            <a:r>
              <a:rPr lang="en-US" dirty="0" smtClean="0"/>
              <a:t> ve </a:t>
            </a:r>
            <a:r>
              <a:rPr lang="en-US" dirty="0" err="1" smtClean="0"/>
              <a:t>konaklama</a:t>
            </a:r>
            <a:r>
              <a:rPr lang="en-US" dirty="0" smtClean="0"/>
              <a:t> </a:t>
            </a:r>
            <a:r>
              <a:rPr lang="en-US" dirty="0" err="1" smtClean="0"/>
              <a:t>yapılacak</a:t>
            </a:r>
            <a:r>
              <a:rPr lang="en-US" dirty="0" smtClean="0"/>
              <a:t> </a:t>
            </a:r>
            <a:r>
              <a:rPr lang="en-US" dirty="0" err="1" smtClean="0"/>
              <a:t>yerleri</a:t>
            </a:r>
            <a:r>
              <a:rPr lang="en-US" dirty="0" smtClean="0"/>
              <a:t> </a:t>
            </a:r>
            <a:r>
              <a:rPr lang="en-US" dirty="0" err="1" smtClean="0"/>
              <a:t>haritada</a:t>
            </a:r>
            <a:r>
              <a:rPr lang="en-US" dirty="0" smtClean="0"/>
              <a:t> </a:t>
            </a:r>
            <a:r>
              <a:rPr lang="en-US" dirty="0" err="1" smtClean="0"/>
              <a:t>işaretle</a:t>
            </a:r>
            <a:r>
              <a:rPr lang="en-US" dirty="0" smtClean="0"/>
              <a:t>.</a:t>
            </a:r>
          </a:p>
          <a:p>
            <a:pPr algn="just">
              <a:buFont typeface="Wingdings" panose="05000000000000000000" pitchFamily="2" charset="2"/>
              <a:buChar char="ü"/>
            </a:pPr>
            <a:r>
              <a:rPr lang="en-US" dirty="0" smtClean="0"/>
              <a:t>Google translate </a:t>
            </a:r>
            <a:r>
              <a:rPr lang="en-US" b="1" dirty="0" err="1" smtClean="0"/>
              <a:t>çevrimdışı</a:t>
            </a:r>
            <a:r>
              <a:rPr lang="en-US" b="1" dirty="0" smtClean="0"/>
              <a:t> </a:t>
            </a:r>
            <a:r>
              <a:rPr lang="en-US" b="1" dirty="0" err="1" smtClean="0"/>
              <a:t>sözlük</a:t>
            </a:r>
            <a:r>
              <a:rPr lang="en-US" b="1" dirty="0" smtClean="0"/>
              <a:t> </a:t>
            </a:r>
            <a:r>
              <a:rPr lang="en-US" dirty="0" err="1" smtClean="0"/>
              <a:t>indir</a:t>
            </a:r>
            <a:r>
              <a:rPr lang="en-US" dirty="0" smtClean="0"/>
              <a:t>.</a:t>
            </a:r>
          </a:p>
          <a:p>
            <a:pPr algn="just">
              <a:buFont typeface="Wingdings" panose="05000000000000000000" pitchFamily="2" charset="2"/>
              <a:buChar char="ü"/>
            </a:pPr>
            <a:r>
              <a:rPr lang="en-US" b="1" dirty="0" err="1" smtClean="0"/>
              <a:t>Rezervasyon</a:t>
            </a:r>
            <a:r>
              <a:rPr lang="en-US" b="1" dirty="0" smtClean="0"/>
              <a:t> </a:t>
            </a:r>
            <a:r>
              <a:rPr lang="en-US" b="1" dirty="0" err="1" smtClean="0"/>
              <a:t>bilgilerinin</a:t>
            </a:r>
            <a:r>
              <a:rPr lang="en-US" dirty="0" smtClean="0"/>
              <a:t> </a:t>
            </a:r>
            <a:r>
              <a:rPr lang="en-US" dirty="0" err="1" smtClean="0"/>
              <a:t>muhakkak</a:t>
            </a:r>
            <a:r>
              <a:rPr lang="en-US" dirty="0" smtClean="0"/>
              <a:t> not et. E-</a:t>
            </a:r>
            <a:r>
              <a:rPr lang="en-US" dirty="0" err="1" smtClean="0"/>
              <a:t>postanın</a:t>
            </a:r>
            <a:r>
              <a:rPr lang="en-US" dirty="0" smtClean="0"/>
              <a:t> </a:t>
            </a:r>
            <a:r>
              <a:rPr lang="en-US" dirty="0" err="1" smtClean="0"/>
              <a:t>ekran</a:t>
            </a:r>
            <a:r>
              <a:rPr lang="en-US" dirty="0" smtClean="0"/>
              <a:t> </a:t>
            </a:r>
            <a:r>
              <a:rPr lang="en-US" dirty="0" err="1" smtClean="0"/>
              <a:t>görüntüsünü</a:t>
            </a:r>
            <a:r>
              <a:rPr lang="en-US" dirty="0" smtClean="0"/>
              <a:t> al.</a:t>
            </a:r>
          </a:p>
          <a:p>
            <a:pPr algn="just">
              <a:buFont typeface="Wingdings" panose="05000000000000000000" pitchFamily="2" charset="2"/>
              <a:buChar char="ü"/>
            </a:pPr>
            <a:r>
              <a:rPr lang="en-US" dirty="0" err="1" smtClean="0"/>
              <a:t>Bazı</a:t>
            </a:r>
            <a:r>
              <a:rPr lang="en-US" dirty="0" smtClean="0"/>
              <a:t> </a:t>
            </a:r>
            <a:r>
              <a:rPr lang="en-US" dirty="0" err="1" smtClean="0"/>
              <a:t>hostellerde</a:t>
            </a:r>
            <a:r>
              <a:rPr lang="en-US" dirty="0" smtClean="0"/>
              <a:t> </a:t>
            </a:r>
            <a:r>
              <a:rPr lang="en-US" dirty="0" err="1" smtClean="0"/>
              <a:t>dolabını</a:t>
            </a:r>
            <a:r>
              <a:rPr lang="en-US" dirty="0" smtClean="0"/>
              <a:t> </a:t>
            </a:r>
            <a:r>
              <a:rPr lang="en-US" dirty="0" err="1" smtClean="0"/>
              <a:t>kilitlemek</a:t>
            </a:r>
            <a:r>
              <a:rPr lang="en-US" dirty="0" smtClean="0"/>
              <a:t> </a:t>
            </a:r>
            <a:r>
              <a:rPr lang="en-US" dirty="0" err="1" smtClean="0"/>
              <a:t>için</a:t>
            </a:r>
            <a:r>
              <a:rPr lang="en-US" dirty="0" smtClean="0"/>
              <a:t> </a:t>
            </a:r>
            <a:r>
              <a:rPr lang="en-US" dirty="0" err="1" smtClean="0"/>
              <a:t>orta</a:t>
            </a:r>
            <a:r>
              <a:rPr lang="en-US" dirty="0" smtClean="0"/>
              <a:t> boy </a:t>
            </a:r>
            <a:r>
              <a:rPr lang="en-US" dirty="0" err="1" smtClean="0"/>
              <a:t>asma</a:t>
            </a:r>
            <a:r>
              <a:rPr lang="en-US" dirty="0" smtClean="0"/>
              <a:t> </a:t>
            </a:r>
            <a:r>
              <a:rPr lang="en-US" dirty="0" err="1" smtClean="0"/>
              <a:t>kilit</a:t>
            </a:r>
            <a:r>
              <a:rPr lang="en-US" dirty="0" smtClean="0"/>
              <a:t> </a:t>
            </a:r>
            <a:r>
              <a:rPr lang="en-US" dirty="0" err="1" smtClean="0"/>
              <a:t>gerekebilir</a:t>
            </a:r>
            <a:r>
              <a:rPr lang="en-US" dirty="0" smtClean="0"/>
              <a:t>. </a:t>
            </a:r>
          </a:p>
          <a:p>
            <a:pPr algn="just">
              <a:buFont typeface="Wingdings" panose="05000000000000000000" pitchFamily="2" charset="2"/>
              <a:buChar char="ü"/>
            </a:pPr>
            <a:r>
              <a:rPr lang="en-US" dirty="0">
                <a:hlinkClick r:id="rId3"/>
              </a:rPr>
              <a:t>https://www.isic.org</a:t>
            </a:r>
            <a:r>
              <a:rPr lang="en-US" dirty="0" smtClean="0">
                <a:hlinkClick r:id="rId3"/>
              </a:rPr>
              <a:t>/</a:t>
            </a:r>
            <a:r>
              <a:rPr lang="en-US" dirty="0" smtClean="0"/>
              <a:t>  </a:t>
            </a:r>
            <a:r>
              <a:rPr lang="en-US" dirty="0"/>
              <a:t>‘ta </a:t>
            </a:r>
            <a:r>
              <a:rPr lang="en-US" dirty="0" err="1"/>
              <a:t>yer</a:t>
            </a:r>
            <a:r>
              <a:rPr lang="en-US" dirty="0"/>
              <a:t> </a:t>
            </a:r>
            <a:r>
              <a:rPr lang="en-US" dirty="0" err="1"/>
              <a:t>alan</a:t>
            </a:r>
            <a:r>
              <a:rPr lang="en-US" dirty="0"/>
              <a:t> </a:t>
            </a:r>
            <a:r>
              <a:rPr lang="en-US" dirty="0" err="1"/>
              <a:t>temsilciliklerden</a:t>
            </a:r>
            <a:r>
              <a:rPr lang="en-US" dirty="0"/>
              <a:t> </a:t>
            </a:r>
            <a:r>
              <a:rPr lang="en-US" dirty="0" err="1"/>
              <a:t>veya</a:t>
            </a:r>
            <a:r>
              <a:rPr lang="en-US" dirty="0"/>
              <a:t> </a:t>
            </a:r>
            <a:r>
              <a:rPr lang="en-US" dirty="0" err="1"/>
              <a:t>sanal</a:t>
            </a:r>
            <a:r>
              <a:rPr lang="en-US" dirty="0"/>
              <a:t> </a:t>
            </a:r>
            <a:r>
              <a:rPr lang="en-US" dirty="0" err="1"/>
              <a:t>öğrenci</a:t>
            </a:r>
            <a:r>
              <a:rPr lang="en-US" dirty="0"/>
              <a:t> </a:t>
            </a:r>
            <a:r>
              <a:rPr lang="en-US" dirty="0" err="1"/>
              <a:t>kartı</a:t>
            </a:r>
            <a:r>
              <a:rPr lang="en-US" dirty="0"/>
              <a:t> </a:t>
            </a:r>
            <a:r>
              <a:rPr lang="en-US" dirty="0" err="1"/>
              <a:t>alarak</a:t>
            </a:r>
            <a:r>
              <a:rPr lang="en-US" dirty="0"/>
              <a:t> </a:t>
            </a:r>
            <a:r>
              <a:rPr lang="en-US" dirty="0" err="1"/>
              <a:t>indirimlerden</a:t>
            </a:r>
            <a:r>
              <a:rPr lang="en-US" dirty="0"/>
              <a:t> </a:t>
            </a:r>
            <a:r>
              <a:rPr lang="en-US" dirty="0" err="1"/>
              <a:t>faydalanma</a:t>
            </a:r>
            <a:r>
              <a:rPr lang="en-US" dirty="0"/>
              <a:t> </a:t>
            </a:r>
            <a:r>
              <a:rPr lang="en-US" dirty="0" err="1"/>
              <a:t>şansını</a:t>
            </a:r>
            <a:r>
              <a:rPr lang="en-US" dirty="0"/>
              <a:t> </a:t>
            </a:r>
            <a:r>
              <a:rPr lang="en-US" dirty="0" err="1"/>
              <a:t>artır</a:t>
            </a:r>
            <a:r>
              <a:rPr lang="en-US" dirty="0"/>
              <a:t>. </a:t>
            </a:r>
          </a:p>
          <a:p>
            <a:pPr algn="just">
              <a:buFont typeface="Wingdings" panose="05000000000000000000" pitchFamily="2" charset="2"/>
              <a:buChar char="ü"/>
            </a:pPr>
            <a:endParaRPr lang="en-US" dirty="0" smtClean="0"/>
          </a:p>
          <a:p>
            <a:pPr algn="just">
              <a:buFont typeface="Wingdings" panose="05000000000000000000" pitchFamily="2" charset="2"/>
              <a:buChar char="ü"/>
            </a:pPr>
            <a:endParaRPr lang="en-US" dirty="0" smtClean="0"/>
          </a:p>
        </p:txBody>
      </p:sp>
    </p:spTree>
    <p:extLst>
      <p:ext uri="{BB962C8B-B14F-4D97-AF65-F5344CB8AC3E}">
        <p14:creationId xmlns:p14="http://schemas.microsoft.com/office/powerpoint/2010/main" val="219533497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Ucuz</a:t>
            </a:r>
            <a:r>
              <a:rPr lang="en-US" dirty="0" smtClean="0"/>
              <a:t> </a:t>
            </a:r>
            <a:r>
              <a:rPr lang="en-US" dirty="0" err="1" smtClean="0"/>
              <a:t>Konaklama</a:t>
            </a:r>
            <a:endParaRPr lang="tr-TR" dirty="0"/>
          </a:p>
        </p:txBody>
      </p:sp>
      <p:sp>
        <p:nvSpPr>
          <p:cNvPr id="3" name="Content Placeholder 2"/>
          <p:cNvSpPr>
            <a:spLocks noGrp="1"/>
          </p:cNvSpPr>
          <p:nvPr>
            <p:ph idx="1"/>
          </p:nvPr>
        </p:nvSpPr>
        <p:spPr>
          <a:xfrm>
            <a:off x="386862" y="1494693"/>
            <a:ext cx="10887808" cy="4831740"/>
          </a:xfrm>
        </p:spPr>
        <p:txBody>
          <a:bodyPr>
            <a:normAutofit fontScale="55000" lnSpcReduction="20000"/>
          </a:bodyPr>
          <a:lstStyle/>
          <a:p>
            <a:pPr marL="0" indent="0" algn="just">
              <a:buNone/>
            </a:pPr>
            <a:r>
              <a:rPr lang="en-US" dirty="0"/>
              <a:t>Hostels are a good alternative to hotels when looking for affordable accommodation. You can see below a list of popular hostel websites:</a:t>
            </a:r>
          </a:p>
          <a:p>
            <a:pPr algn="just"/>
            <a:r>
              <a:rPr lang="en-US" dirty="0">
                <a:hlinkClick r:id="rId2"/>
              </a:rPr>
              <a:t>European Hostels</a:t>
            </a:r>
            <a:r>
              <a:rPr lang="en-US" dirty="0"/>
              <a:t>: search for the best and cheapest beds in the city you are visiting. On this site you can also find some useful travelling tips.</a:t>
            </a:r>
          </a:p>
          <a:p>
            <a:pPr algn="just"/>
            <a:r>
              <a:rPr lang="en-US" dirty="0">
                <a:hlinkClick r:id="rId3"/>
              </a:rPr>
              <a:t>Hostel World</a:t>
            </a:r>
            <a:r>
              <a:rPr lang="en-US" dirty="0"/>
              <a:t>: search and book hostels all over the world to find the best deals. Also check out the hostel reviews and the backpacker guides and travel tips section.</a:t>
            </a:r>
          </a:p>
          <a:p>
            <a:pPr algn="just"/>
            <a:r>
              <a:rPr lang="en-US" dirty="0" err="1">
                <a:hlinkClick r:id="rId4"/>
              </a:rPr>
              <a:t>Hostelling</a:t>
            </a:r>
            <a:r>
              <a:rPr lang="en-US" dirty="0">
                <a:hlinkClick r:id="rId4"/>
              </a:rPr>
              <a:t> International</a:t>
            </a:r>
            <a:r>
              <a:rPr lang="en-US" dirty="0"/>
              <a:t>: youth hostels are a great way to get to know a country at a low cost. Search among the more than 4 000 youth hostels worldwide.</a:t>
            </a:r>
          </a:p>
          <a:p>
            <a:pPr algn="just"/>
            <a:r>
              <a:rPr lang="en-US" dirty="0" err="1">
                <a:hlinkClick r:id="rId5"/>
              </a:rPr>
              <a:t>HostelBookers</a:t>
            </a:r>
            <a:r>
              <a:rPr lang="en-US" dirty="0"/>
              <a:t>: book your youth hostel or cheap hotel from over 3 500 destinations worldwide. Check out also the travel blog, the travel inspiration lists and destination guides for tips on how to make the most of your trip.</a:t>
            </a:r>
          </a:p>
          <a:p>
            <a:pPr algn="just"/>
            <a:r>
              <a:rPr lang="en-US" dirty="0" err="1">
                <a:hlinkClick r:id="rId6"/>
              </a:rPr>
              <a:t>Agoda</a:t>
            </a:r>
            <a:r>
              <a:rPr lang="en-US" dirty="0"/>
              <a:t>: featuring over 2 000 000 + listings, including hotels, this site is sure to find the place for you. Daily deals can also save you extra on your short-term accommodation. </a:t>
            </a:r>
          </a:p>
          <a:p>
            <a:pPr algn="just"/>
            <a:r>
              <a:rPr lang="en-US" dirty="0" err="1">
                <a:hlinkClick r:id="rId7"/>
              </a:rPr>
              <a:t>Hostelsclub</a:t>
            </a:r>
            <a:r>
              <a:rPr lang="en-US" dirty="0"/>
              <a:t>: a European company with over 37 000 listings worldwide available in multiple languages. Check out other recommended cities to start planning your next trip! </a:t>
            </a:r>
          </a:p>
          <a:p>
            <a:pPr algn="just"/>
            <a:r>
              <a:rPr lang="en-US" dirty="0">
                <a:hlinkClick r:id="rId8"/>
              </a:rPr>
              <a:t>Booking.com</a:t>
            </a:r>
            <a:r>
              <a:rPr lang="en-US" dirty="0"/>
              <a:t>: famous the world over, a reliable booking agency that also provides flights, car rentals and airport taxis.  </a:t>
            </a:r>
          </a:p>
          <a:p>
            <a:pPr algn="just"/>
            <a:r>
              <a:rPr lang="en-US" dirty="0" err="1">
                <a:hlinkClick r:id="rId9"/>
              </a:rPr>
              <a:t>Hostelz</a:t>
            </a:r>
            <a:r>
              <a:rPr lang="en-US" dirty="0"/>
              <a:t>: listings in 7,607 cities and gives you the chance to compare prices across other hostel sites!  </a:t>
            </a:r>
            <a:endParaRPr lang="en-US" dirty="0" smtClean="0"/>
          </a:p>
          <a:p>
            <a:pPr marL="0" indent="0" algn="just">
              <a:buNone/>
            </a:pPr>
            <a:endParaRPr lang="en-US" dirty="0"/>
          </a:p>
          <a:p>
            <a:pPr marL="0" indent="0" algn="just">
              <a:buNone/>
            </a:pPr>
            <a:r>
              <a:rPr lang="en-US" dirty="0" err="1" smtClean="0"/>
              <a:t>Kaynak</a:t>
            </a:r>
            <a:r>
              <a:rPr lang="en-US" dirty="0" smtClean="0"/>
              <a:t>: </a:t>
            </a:r>
            <a:r>
              <a:rPr lang="en-US" dirty="0" smtClean="0">
                <a:hlinkClick r:id="rId10"/>
              </a:rPr>
              <a:t>European Youth Portal</a:t>
            </a:r>
            <a:endParaRPr lang="en-US" dirty="0"/>
          </a:p>
          <a:p>
            <a:endParaRPr lang="tr-TR" dirty="0"/>
          </a:p>
        </p:txBody>
      </p:sp>
      <p:pic>
        <p:nvPicPr>
          <p:cNvPr id="4" name="Content Placeholder 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116387" y="6176963"/>
            <a:ext cx="1218586" cy="639258"/>
          </a:xfrm>
          <a:prstGeom prst="rect">
            <a:avLst/>
          </a:prstGeom>
        </p:spPr>
      </p:pic>
      <p:pic>
        <p:nvPicPr>
          <p:cNvPr id="5" name="Picture 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472584" y="5489204"/>
            <a:ext cx="1616838" cy="1375518"/>
          </a:xfrm>
          <a:prstGeom prst="rect">
            <a:avLst/>
          </a:prstGeom>
        </p:spPr>
      </p:pic>
      <p:pic>
        <p:nvPicPr>
          <p:cNvPr id="6" name="Picture 4" descr="EU emblem logo"/>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415948" y="6145108"/>
            <a:ext cx="1056636" cy="6711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443965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36964" y="2119111"/>
            <a:ext cx="10515600" cy="1325563"/>
          </a:xfrm>
        </p:spPr>
        <p:txBody>
          <a:bodyPr/>
          <a:lstStyle/>
          <a:p>
            <a:r>
              <a:rPr lang="en-US" dirty="0" err="1" smtClean="0"/>
              <a:t>Bazı</a:t>
            </a:r>
            <a:r>
              <a:rPr lang="en-US" dirty="0" smtClean="0"/>
              <a:t> </a:t>
            </a:r>
            <a:r>
              <a:rPr lang="en-US" dirty="0" err="1" smtClean="0"/>
              <a:t>Sorular</a:t>
            </a:r>
            <a:r>
              <a:rPr lang="en-US" dirty="0" smtClean="0"/>
              <a:t/>
            </a:r>
            <a:br>
              <a:rPr lang="en-US" dirty="0" smtClean="0"/>
            </a:br>
            <a:endParaRPr lang="tr-TR" dirty="0"/>
          </a:p>
        </p:txBody>
      </p:sp>
      <p:pic>
        <p:nvPicPr>
          <p:cNvPr id="3"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04592" y="6169952"/>
            <a:ext cx="1218586" cy="639258"/>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55000" y="5554537"/>
            <a:ext cx="1616838" cy="1375518"/>
          </a:xfrm>
          <a:prstGeom prst="rect">
            <a:avLst/>
          </a:prstGeom>
        </p:spPr>
      </p:pic>
      <p:pic>
        <p:nvPicPr>
          <p:cNvPr id="5" name="Picture 4" descr="EU emblem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03173" y="6138097"/>
            <a:ext cx="1056636" cy="6711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966351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İncelenmesi</a:t>
            </a:r>
            <a:r>
              <a:rPr lang="en-US" dirty="0" smtClean="0"/>
              <a:t> </a:t>
            </a:r>
            <a:r>
              <a:rPr lang="en-US" dirty="0" err="1" smtClean="0"/>
              <a:t>Gereken</a:t>
            </a:r>
            <a:r>
              <a:rPr lang="en-US" dirty="0" smtClean="0"/>
              <a:t> </a:t>
            </a:r>
            <a:r>
              <a:rPr lang="en-US" dirty="0" err="1" smtClean="0"/>
              <a:t>Sayfalar</a:t>
            </a:r>
            <a:endParaRPr lang="tr-TR" dirty="0"/>
          </a:p>
        </p:txBody>
      </p:sp>
      <p:sp>
        <p:nvSpPr>
          <p:cNvPr id="3" name="Content Placeholder 2"/>
          <p:cNvSpPr>
            <a:spLocks noGrp="1"/>
          </p:cNvSpPr>
          <p:nvPr>
            <p:ph idx="1"/>
          </p:nvPr>
        </p:nvSpPr>
        <p:spPr/>
        <p:txBody>
          <a:bodyPr/>
          <a:lstStyle/>
          <a:p>
            <a:r>
              <a:rPr lang="en-US" dirty="0" err="1" smtClean="0"/>
              <a:t>Gençler</a:t>
            </a:r>
            <a:r>
              <a:rPr lang="en-US" dirty="0" smtClean="0"/>
              <a:t> </a:t>
            </a:r>
            <a:r>
              <a:rPr lang="en-US" dirty="0" err="1" smtClean="0"/>
              <a:t>özellikle</a:t>
            </a:r>
            <a:r>
              <a:rPr lang="en-US" dirty="0" smtClean="0"/>
              <a:t> </a:t>
            </a:r>
            <a:r>
              <a:rPr lang="en-US" dirty="0" err="1" smtClean="0"/>
              <a:t>aşağıdaki</a:t>
            </a:r>
            <a:r>
              <a:rPr lang="en-US" dirty="0" smtClean="0"/>
              <a:t> </a:t>
            </a:r>
            <a:r>
              <a:rPr lang="en-US" dirty="0" err="1" smtClean="0"/>
              <a:t>sayfaları</a:t>
            </a:r>
            <a:r>
              <a:rPr lang="en-US" dirty="0" smtClean="0"/>
              <a:t> </a:t>
            </a:r>
            <a:r>
              <a:rPr lang="en-US" dirty="0" err="1" smtClean="0"/>
              <a:t>incelemeye</a:t>
            </a:r>
            <a:r>
              <a:rPr lang="en-US" dirty="0" smtClean="0"/>
              <a:t> </a:t>
            </a:r>
            <a:r>
              <a:rPr lang="en-US" dirty="0" err="1" smtClean="0"/>
              <a:t>yönlendirilmelidir</a:t>
            </a:r>
            <a:r>
              <a:rPr lang="en-US" dirty="0" smtClean="0"/>
              <a:t>:</a:t>
            </a:r>
          </a:p>
          <a:p>
            <a:pPr lvl="1"/>
            <a:r>
              <a:rPr lang="tr-TR" dirty="0">
                <a:hlinkClick r:id="rId2"/>
              </a:rPr>
              <a:t>https://</a:t>
            </a:r>
            <a:r>
              <a:rPr lang="tr-TR" dirty="0" smtClean="0">
                <a:hlinkClick r:id="rId2"/>
              </a:rPr>
              <a:t>youth.europa.eu/discovereu/faq_tr</a:t>
            </a:r>
            <a:r>
              <a:rPr lang="en-US" dirty="0" smtClean="0"/>
              <a:t> </a:t>
            </a:r>
          </a:p>
          <a:p>
            <a:pPr lvl="1"/>
            <a:r>
              <a:rPr lang="tr-TR" dirty="0">
                <a:hlinkClick r:id="rId3"/>
              </a:rPr>
              <a:t>https://www.ua.gov.tr/haber-ve-duyurular/discovereu-sikca-sorulan-sorular</a:t>
            </a:r>
            <a:r>
              <a:rPr lang="tr-TR" dirty="0" smtClean="0">
                <a:hlinkClick r:id="rId3"/>
              </a:rPr>
              <a:t>/</a:t>
            </a:r>
            <a:r>
              <a:rPr lang="en-US" dirty="0" smtClean="0"/>
              <a:t> </a:t>
            </a:r>
          </a:p>
          <a:p>
            <a:pPr lvl="1"/>
            <a:r>
              <a:rPr lang="en-US" dirty="0">
                <a:hlinkClick r:id="rId4"/>
              </a:rPr>
              <a:t>https://start-discover.eu</a:t>
            </a:r>
            <a:r>
              <a:rPr lang="en-US" dirty="0" smtClean="0">
                <a:hlinkClick r:id="rId4"/>
              </a:rPr>
              <a:t>/</a:t>
            </a:r>
            <a:r>
              <a:rPr lang="en-US" dirty="0" smtClean="0"/>
              <a:t>  </a:t>
            </a:r>
            <a:endParaRPr lang="tr-TR" dirty="0"/>
          </a:p>
        </p:txBody>
      </p:sp>
      <p:pic>
        <p:nvPicPr>
          <p:cNvPr id="4" name="Content Placeholder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04592" y="6169952"/>
            <a:ext cx="1218586" cy="639258"/>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55000" y="5554537"/>
            <a:ext cx="1616838" cy="1375518"/>
          </a:xfrm>
          <a:prstGeom prst="rect">
            <a:avLst/>
          </a:prstGeom>
        </p:spPr>
      </p:pic>
      <p:pic>
        <p:nvPicPr>
          <p:cNvPr id="6" name="Picture 4" descr="EU emblem log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303173" y="6138097"/>
            <a:ext cx="1056636" cy="6711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32087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8964" y="78363"/>
            <a:ext cx="10515600" cy="1325563"/>
          </a:xfrm>
        </p:spPr>
        <p:txBody>
          <a:bodyPr/>
          <a:lstStyle/>
          <a:p>
            <a:r>
              <a:rPr lang="en-US" dirty="0" err="1" smtClean="0"/>
              <a:t>Rezervasyonumu</a:t>
            </a:r>
            <a:r>
              <a:rPr lang="en-US" dirty="0" smtClean="0"/>
              <a:t> </a:t>
            </a:r>
            <a:r>
              <a:rPr lang="en-US" dirty="0" err="1" smtClean="0"/>
              <a:t>tamamladım</a:t>
            </a:r>
            <a:r>
              <a:rPr lang="en-US" dirty="0" smtClean="0"/>
              <a:t> </a:t>
            </a:r>
            <a:r>
              <a:rPr lang="en-US" dirty="0" err="1" smtClean="0"/>
              <a:t>şimdi</a:t>
            </a:r>
            <a:r>
              <a:rPr lang="en-US" dirty="0" smtClean="0"/>
              <a:t> ne </a:t>
            </a:r>
            <a:r>
              <a:rPr lang="en-US" dirty="0" err="1" smtClean="0"/>
              <a:t>yapacağım</a:t>
            </a:r>
            <a:r>
              <a:rPr lang="en-US" dirty="0" smtClean="0"/>
              <a:t>?</a:t>
            </a:r>
            <a:endParaRPr lang="tr-TR" dirty="0"/>
          </a:p>
        </p:txBody>
      </p:sp>
      <p:sp>
        <p:nvSpPr>
          <p:cNvPr id="3" name="Content Placeholder 2"/>
          <p:cNvSpPr>
            <a:spLocks noGrp="1"/>
          </p:cNvSpPr>
          <p:nvPr>
            <p:ph idx="1"/>
          </p:nvPr>
        </p:nvSpPr>
        <p:spPr>
          <a:xfrm>
            <a:off x="508000" y="1403926"/>
            <a:ext cx="11157528" cy="5380183"/>
          </a:xfrm>
        </p:spPr>
        <p:txBody>
          <a:bodyPr>
            <a:normAutofit fontScale="85000" lnSpcReduction="10000"/>
          </a:bodyPr>
          <a:lstStyle/>
          <a:p>
            <a:pPr marL="0" indent="0" algn="just">
              <a:buNone/>
            </a:pPr>
            <a:r>
              <a:rPr lang="tr-TR" dirty="0"/>
              <a:t>Seyahat çekinizi (</a:t>
            </a:r>
            <a:r>
              <a:rPr lang="tr-TR" dirty="0" err="1"/>
              <a:t>travel</a:t>
            </a:r>
            <a:r>
              <a:rPr lang="tr-TR" dirty="0"/>
              <a:t> </a:t>
            </a:r>
            <a:r>
              <a:rPr lang="tr-TR" dirty="0" err="1"/>
              <a:t>pass</a:t>
            </a:r>
            <a:r>
              <a:rPr lang="tr-TR" dirty="0"/>
              <a:t>) mobil uygulamaya eklediğinizde size kimliğinizi doğrulamanız ve seyahat döneminizi (</a:t>
            </a:r>
            <a:r>
              <a:rPr lang="tr-TR" dirty="0" err="1"/>
              <a:t>travel</a:t>
            </a:r>
            <a:r>
              <a:rPr lang="tr-TR" dirty="0"/>
              <a:t> </a:t>
            </a:r>
            <a:r>
              <a:rPr lang="tr-TR" dirty="0" err="1"/>
              <a:t>period</a:t>
            </a:r>
            <a:r>
              <a:rPr lang="tr-TR" dirty="0"/>
              <a:t>) belirlemeniz istendi. </a:t>
            </a:r>
            <a:r>
              <a:rPr lang="en-US" dirty="0" smtClean="0"/>
              <a:t> </a:t>
            </a:r>
            <a:r>
              <a:rPr lang="tr-TR" dirty="0" smtClean="0"/>
              <a:t>Bu </a:t>
            </a:r>
            <a:r>
              <a:rPr lang="tr-TR" dirty="0"/>
              <a:t>esnada seyahat döneminizi belirlediniz mi yoksa “do it </a:t>
            </a:r>
            <a:r>
              <a:rPr lang="tr-TR" dirty="0" err="1"/>
              <a:t>later</a:t>
            </a:r>
            <a:r>
              <a:rPr lang="tr-TR" dirty="0"/>
              <a:t>” seçeneğini mi seçtiniz? </a:t>
            </a:r>
          </a:p>
          <a:p>
            <a:pPr marL="0" indent="0" algn="just">
              <a:buNone/>
            </a:pPr>
            <a:r>
              <a:rPr lang="tr-TR" dirty="0"/>
              <a:t>Eğer seyahat döneminizi belirlediyseniz </a:t>
            </a:r>
            <a:r>
              <a:rPr lang="tr-TR" u="sng" dirty="0"/>
              <a:t>seyahat çekiniz belirlediğiniz tarihten itibaren 30 gün geçerlidir</a:t>
            </a:r>
            <a:r>
              <a:rPr lang="tr-TR" dirty="0"/>
              <a:t>. Eğer belirlediğiniz tarihten 30 gün içerisinde seyahat etmezseniz hakkınız yanar. Seyahat gününüzü belirlediyseniz ve ne zaman seyahate başlayacağınızdan emin değilseniz aşağıdaki adımları izleyin</a:t>
            </a:r>
            <a:r>
              <a:rPr lang="tr-TR" dirty="0" smtClean="0"/>
              <a:t>:</a:t>
            </a:r>
            <a:endParaRPr lang="tr-TR" dirty="0"/>
          </a:p>
          <a:p>
            <a:pPr lvl="1" algn="just"/>
            <a:r>
              <a:rPr lang="en-US" dirty="0"/>
              <a:t>H</a:t>
            </a:r>
            <a:r>
              <a:rPr lang="tr-TR" dirty="0" err="1" smtClean="0"/>
              <a:t>alihazırda</a:t>
            </a:r>
            <a:r>
              <a:rPr lang="tr-TR" dirty="0" smtClean="0"/>
              <a:t> </a:t>
            </a:r>
            <a:r>
              <a:rPr lang="tr-TR" dirty="0"/>
              <a:t>bir seyahat günü planladıysanız, My </a:t>
            </a:r>
            <a:r>
              <a:rPr lang="tr-TR" dirty="0" err="1"/>
              <a:t>Pass'teki</a:t>
            </a:r>
            <a:r>
              <a:rPr lang="tr-TR" dirty="0"/>
              <a:t> </a:t>
            </a:r>
            <a:r>
              <a:rPr lang="tr-TR" dirty="0" err="1"/>
              <a:t>Pass'ınıza</a:t>
            </a:r>
            <a:r>
              <a:rPr lang="tr-TR" dirty="0"/>
              <a:t> gidin ve 'Seyahat gününü iptal </a:t>
            </a:r>
            <a:r>
              <a:rPr lang="tr-TR" dirty="0" err="1"/>
              <a:t>et'e</a:t>
            </a:r>
            <a:r>
              <a:rPr lang="tr-TR" dirty="0"/>
              <a:t> dokunun ve ardından “</a:t>
            </a:r>
            <a:r>
              <a:rPr lang="tr-TR" dirty="0" err="1"/>
              <a:t>Deactivate</a:t>
            </a:r>
            <a:r>
              <a:rPr lang="tr-TR" dirty="0"/>
              <a:t> </a:t>
            </a:r>
            <a:r>
              <a:rPr lang="tr-TR" dirty="0" err="1"/>
              <a:t>pass”e</a:t>
            </a:r>
            <a:r>
              <a:rPr lang="tr-TR" dirty="0"/>
              <a:t> tıklayın.</a:t>
            </a:r>
          </a:p>
          <a:p>
            <a:pPr lvl="1" algn="just"/>
            <a:r>
              <a:rPr lang="tr-TR" dirty="0"/>
              <a:t>Henüz ilk seyahat gününüzü planlamadıysanız, My </a:t>
            </a:r>
            <a:r>
              <a:rPr lang="tr-TR" dirty="0" err="1"/>
              <a:t>Pass'teki</a:t>
            </a:r>
            <a:r>
              <a:rPr lang="tr-TR" dirty="0"/>
              <a:t> </a:t>
            </a:r>
            <a:r>
              <a:rPr lang="tr-TR" dirty="0" err="1"/>
              <a:t>Pass'ınıza</a:t>
            </a:r>
            <a:r>
              <a:rPr lang="tr-TR" dirty="0"/>
              <a:t> gidin ve “</a:t>
            </a:r>
            <a:r>
              <a:rPr lang="tr-TR" dirty="0" err="1"/>
              <a:t>Deactivate</a:t>
            </a:r>
            <a:r>
              <a:rPr lang="tr-TR" dirty="0"/>
              <a:t> </a:t>
            </a:r>
            <a:r>
              <a:rPr lang="tr-TR" dirty="0" err="1"/>
              <a:t>pass”e</a:t>
            </a:r>
            <a:r>
              <a:rPr lang="tr-TR" dirty="0"/>
              <a:t> dokunun</a:t>
            </a:r>
            <a:r>
              <a:rPr lang="tr-TR" dirty="0" smtClean="0"/>
              <a:t>.</a:t>
            </a:r>
            <a:endParaRPr lang="tr-TR" dirty="0"/>
          </a:p>
          <a:p>
            <a:pPr marL="0" indent="0" algn="just">
              <a:buNone/>
            </a:pPr>
            <a:r>
              <a:rPr lang="tr-TR" dirty="0"/>
              <a:t>Seyahate başlayacağınız günü netleştirdiğinizde seyahat çekinizi aktive edebilirsiniz. Mobil uygulamadaki “</a:t>
            </a:r>
            <a:r>
              <a:rPr lang="tr-TR" dirty="0" err="1"/>
              <a:t>Planner”dan</a:t>
            </a:r>
            <a:r>
              <a:rPr lang="tr-TR" dirty="0"/>
              <a:t> trenleri filtreleyebilir planlama yapabilirsiniz</a:t>
            </a:r>
            <a:r>
              <a:rPr lang="tr-TR" dirty="0" smtClean="0"/>
              <a:t>.</a:t>
            </a:r>
            <a:endParaRPr lang="tr-TR" dirty="0"/>
          </a:p>
          <a:p>
            <a:pPr marL="0" indent="0" algn="just">
              <a:buNone/>
            </a:pPr>
            <a:r>
              <a:rPr lang="tr-TR" dirty="0"/>
              <a:t>Bu arada, belirli durumlarda Türkiye’den bir gidiş-dönüş uçak bileti alınmasına izin verilmektedir. Bunun için mobil uygulama üzerinden yüklenici (</a:t>
            </a:r>
            <a:r>
              <a:rPr lang="tr-TR" dirty="0" err="1"/>
              <a:t>contractor</a:t>
            </a:r>
            <a:r>
              <a:rPr lang="tr-TR" dirty="0"/>
              <a:t>) ile iletişime geçmelisiniz. Uçak biletini yüklenici sizin adınıza alacaktır.</a:t>
            </a:r>
          </a:p>
          <a:p>
            <a:endParaRPr lang="tr-TR" dirty="0"/>
          </a:p>
        </p:txBody>
      </p:sp>
    </p:spTree>
    <p:extLst>
      <p:ext uri="{BB962C8B-B14F-4D97-AF65-F5344CB8AC3E}">
        <p14:creationId xmlns:p14="http://schemas.microsoft.com/office/powerpoint/2010/main" val="292745747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Vize</a:t>
            </a:r>
            <a:r>
              <a:rPr lang="en-US" dirty="0" smtClean="0"/>
              <a:t> </a:t>
            </a:r>
            <a:r>
              <a:rPr lang="en-US" dirty="0" err="1" smtClean="0"/>
              <a:t>sürecine</a:t>
            </a:r>
            <a:r>
              <a:rPr lang="en-US" dirty="0" smtClean="0"/>
              <a:t> </a:t>
            </a:r>
            <a:r>
              <a:rPr lang="en-US" dirty="0" err="1" smtClean="0"/>
              <a:t>ilişkin</a:t>
            </a:r>
            <a:r>
              <a:rPr lang="en-US" dirty="0" smtClean="0"/>
              <a:t> </a:t>
            </a:r>
            <a:r>
              <a:rPr lang="en-US" dirty="0" err="1" smtClean="0"/>
              <a:t>sorular</a:t>
            </a:r>
            <a:endParaRPr lang="tr-TR" dirty="0"/>
          </a:p>
        </p:txBody>
      </p:sp>
      <p:sp>
        <p:nvSpPr>
          <p:cNvPr id="3" name="Content Placeholder 2"/>
          <p:cNvSpPr>
            <a:spLocks noGrp="1"/>
          </p:cNvSpPr>
          <p:nvPr>
            <p:ph idx="1"/>
          </p:nvPr>
        </p:nvSpPr>
        <p:spPr/>
        <p:txBody>
          <a:bodyPr/>
          <a:lstStyle/>
          <a:p>
            <a:r>
              <a:rPr lang="en-US" dirty="0" err="1" smtClean="0"/>
              <a:t>Yeşil</a:t>
            </a:r>
            <a:r>
              <a:rPr lang="en-US" dirty="0" smtClean="0"/>
              <a:t> </a:t>
            </a:r>
            <a:r>
              <a:rPr lang="en-US" dirty="0" err="1" smtClean="0"/>
              <a:t>pasaport</a:t>
            </a:r>
            <a:r>
              <a:rPr lang="en-US" dirty="0" smtClean="0"/>
              <a:t> </a:t>
            </a:r>
            <a:r>
              <a:rPr lang="en-US" dirty="0" err="1" smtClean="0"/>
              <a:t>dışındaki</a:t>
            </a:r>
            <a:r>
              <a:rPr lang="en-US" dirty="0" smtClean="0"/>
              <a:t> </a:t>
            </a:r>
            <a:r>
              <a:rPr lang="en-US" dirty="0" err="1" smtClean="0"/>
              <a:t>katılımcılar</a:t>
            </a:r>
            <a:r>
              <a:rPr lang="en-US" dirty="0" smtClean="0"/>
              <a:t> </a:t>
            </a:r>
            <a:r>
              <a:rPr lang="en-US" dirty="0" err="1" smtClean="0"/>
              <a:t>vizeye</a:t>
            </a:r>
            <a:r>
              <a:rPr lang="en-US" dirty="0" smtClean="0"/>
              <a:t> </a:t>
            </a:r>
            <a:r>
              <a:rPr lang="en-US" dirty="0" err="1" smtClean="0"/>
              <a:t>başvurmalı</a:t>
            </a:r>
            <a:endParaRPr lang="en-US" dirty="0" smtClean="0"/>
          </a:p>
          <a:p>
            <a:r>
              <a:rPr lang="en-US" dirty="0" err="1" smtClean="0"/>
              <a:t>Vizeye</a:t>
            </a:r>
            <a:r>
              <a:rPr lang="en-US" dirty="0" smtClean="0"/>
              <a:t> </a:t>
            </a:r>
            <a:r>
              <a:rPr lang="en-US" dirty="0" err="1" smtClean="0"/>
              <a:t>başvurulacak</a:t>
            </a:r>
            <a:r>
              <a:rPr lang="en-US" dirty="0" smtClean="0"/>
              <a:t> </a:t>
            </a:r>
            <a:r>
              <a:rPr lang="en-US" dirty="0" err="1" smtClean="0"/>
              <a:t>ülkeye</a:t>
            </a:r>
            <a:r>
              <a:rPr lang="en-US" dirty="0" smtClean="0"/>
              <a:t> </a:t>
            </a:r>
            <a:r>
              <a:rPr lang="en-US" dirty="0" err="1" smtClean="0"/>
              <a:t>katılımcı</a:t>
            </a:r>
            <a:r>
              <a:rPr lang="en-US" dirty="0" smtClean="0"/>
              <a:t> </a:t>
            </a:r>
            <a:r>
              <a:rPr lang="en-US" dirty="0" err="1" smtClean="0"/>
              <a:t>güzergahına</a:t>
            </a:r>
            <a:r>
              <a:rPr lang="en-US" dirty="0" smtClean="0"/>
              <a:t> </a:t>
            </a:r>
            <a:r>
              <a:rPr lang="en-US" dirty="0" err="1" smtClean="0"/>
              <a:t>göre</a:t>
            </a:r>
            <a:r>
              <a:rPr lang="en-US" dirty="0" smtClean="0"/>
              <a:t> </a:t>
            </a:r>
            <a:r>
              <a:rPr lang="en-US" dirty="0" err="1" smtClean="0"/>
              <a:t>karar</a:t>
            </a:r>
            <a:r>
              <a:rPr lang="en-US" dirty="0" smtClean="0"/>
              <a:t> </a:t>
            </a:r>
            <a:r>
              <a:rPr lang="en-US" dirty="0" err="1" smtClean="0"/>
              <a:t>verilmeli</a:t>
            </a:r>
            <a:r>
              <a:rPr lang="en-US" dirty="0" smtClean="0"/>
              <a:t>.</a:t>
            </a:r>
          </a:p>
          <a:p>
            <a:r>
              <a:rPr lang="en-US" dirty="0" err="1" smtClean="0"/>
              <a:t>Vize</a:t>
            </a:r>
            <a:r>
              <a:rPr lang="en-US" dirty="0" smtClean="0"/>
              <a:t> </a:t>
            </a:r>
            <a:r>
              <a:rPr lang="en-US" dirty="0" err="1" smtClean="0"/>
              <a:t>başvurusuna</a:t>
            </a:r>
            <a:r>
              <a:rPr lang="en-US" dirty="0" smtClean="0"/>
              <a:t> </a:t>
            </a:r>
            <a:r>
              <a:rPr lang="en-US" dirty="0" err="1" smtClean="0"/>
              <a:t>ilişkin</a:t>
            </a:r>
            <a:r>
              <a:rPr lang="en-US" dirty="0" smtClean="0"/>
              <a:t> </a:t>
            </a:r>
            <a:r>
              <a:rPr lang="en-US" dirty="0" err="1" smtClean="0"/>
              <a:t>detaylı</a:t>
            </a:r>
            <a:r>
              <a:rPr lang="en-US" dirty="0" smtClean="0"/>
              <a:t> </a:t>
            </a:r>
            <a:r>
              <a:rPr lang="en-US" dirty="0" err="1" smtClean="0"/>
              <a:t>bilgi</a:t>
            </a:r>
            <a:r>
              <a:rPr lang="en-US" dirty="0" smtClean="0"/>
              <a:t> </a:t>
            </a:r>
            <a:r>
              <a:rPr lang="en-US" dirty="0" err="1" smtClean="0"/>
              <a:t>için</a:t>
            </a:r>
            <a:r>
              <a:rPr lang="en-US" dirty="0" smtClean="0"/>
              <a:t> </a:t>
            </a:r>
            <a:r>
              <a:rPr lang="en-US" dirty="0" err="1" smtClean="0"/>
              <a:t>ilgili</a:t>
            </a:r>
            <a:r>
              <a:rPr lang="en-US" dirty="0" smtClean="0"/>
              <a:t> </a:t>
            </a:r>
            <a:r>
              <a:rPr lang="en-US" dirty="0" err="1" smtClean="0"/>
              <a:t>ülkenin</a:t>
            </a:r>
            <a:r>
              <a:rPr lang="en-US" dirty="0" smtClean="0"/>
              <a:t> </a:t>
            </a:r>
            <a:r>
              <a:rPr lang="en-US" dirty="0" err="1" smtClean="0"/>
              <a:t>konsolosluk</a:t>
            </a:r>
            <a:r>
              <a:rPr lang="en-US" dirty="0" smtClean="0"/>
              <a:t> </a:t>
            </a:r>
            <a:r>
              <a:rPr lang="en-US" dirty="0" err="1" smtClean="0"/>
              <a:t>sayfasına</a:t>
            </a:r>
            <a:r>
              <a:rPr lang="en-US" dirty="0" smtClean="0"/>
              <a:t> </a:t>
            </a:r>
            <a:r>
              <a:rPr lang="en-US" dirty="0" err="1" smtClean="0"/>
              <a:t>yönlendirilmeli</a:t>
            </a:r>
            <a:r>
              <a:rPr lang="en-US" dirty="0"/>
              <a:t>.</a:t>
            </a:r>
            <a:endParaRPr lang="en-US" dirty="0" smtClean="0"/>
          </a:p>
          <a:p>
            <a:r>
              <a:rPr lang="en-US" dirty="0" err="1" smtClean="0"/>
              <a:t>Komisyon</a:t>
            </a:r>
            <a:r>
              <a:rPr lang="en-US" dirty="0" smtClean="0"/>
              <a:t> </a:t>
            </a:r>
            <a:r>
              <a:rPr lang="en-US" dirty="0" err="1" smtClean="0"/>
              <a:t>tarafından</a:t>
            </a:r>
            <a:r>
              <a:rPr lang="en-US" dirty="0" smtClean="0"/>
              <a:t> </a:t>
            </a:r>
            <a:r>
              <a:rPr lang="en-US" dirty="0" err="1" smtClean="0"/>
              <a:t>Türk</a:t>
            </a:r>
            <a:r>
              <a:rPr lang="en-US" dirty="0" smtClean="0"/>
              <a:t> </a:t>
            </a:r>
            <a:r>
              <a:rPr lang="en-US" dirty="0" err="1" smtClean="0"/>
              <a:t>katılımcılar</a:t>
            </a:r>
            <a:r>
              <a:rPr lang="en-US" dirty="0" smtClean="0"/>
              <a:t> </a:t>
            </a:r>
            <a:r>
              <a:rPr lang="en-US" dirty="0" err="1" smtClean="0"/>
              <a:t>için</a:t>
            </a:r>
            <a:r>
              <a:rPr lang="en-US" dirty="0" smtClean="0"/>
              <a:t> </a:t>
            </a:r>
            <a:r>
              <a:rPr lang="en-US" dirty="0" err="1" smtClean="0"/>
              <a:t>hazırlanan</a:t>
            </a:r>
            <a:r>
              <a:rPr lang="en-US" dirty="0" smtClean="0"/>
              <a:t> </a:t>
            </a:r>
            <a:r>
              <a:rPr lang="en-US" dirty="0" err="1" smtClean="0"/>
              <a:t>doküman</a:t>
            </a:r>
            <a:r>
              <a:rPr lang="en-US" dirty="0" smtClean="0"/>
              <a:t> </a:t>
            </a:r>
            <a:r>
              <a:rPr lang="en-US" dirty="0" err="1" smtClean="0"/>
              <a:t>veya</a:t>
            </a:r>
            <a:r>
              <a:rPr lang="en-US" dirty="0" smtClean="0"/>
              <a:t> </a:t>
            </a:r>
            <a:r>
              <a:rPr lang="en-US" dirty="0" smtClean="0">
                <a:hlinkClick r:id="rId2"/>
              </a:rPr>
              <a:t>web </a:t>
            </a:r>
            <a:r>
              <a:rPr lang="en-US" dirty="0" err="1" smtClean="0">
                <a:hlinkClick r:id="rId2"/>
              </a:rPr>
              <a:t>sayfası</a:t>
            </a:r>
            <a:r>
              <a:rPr lang="en-US" dirty="0" err="1" smtClean="0"/>
              <a:t>na</a:t>
            </a:r>
            <a:r>
              <a:rPr lang="en-US" dirty="0" smtClean="0"/>
              <a:t> </a:t>
            </a:r>
            <a:r>
              <a:rPr lang="en-US" dirty="0" err="1" smtClean="0"/>
              <a:t>yönlendirilebilir</a:t>
            </a:r>
            <a:r>
              <a:rPr lang="en-US" dirty="0" smtClean="0"/>
              <a:t>.</a:t>
            </a:r>
          </a:p>
        </p:txBody>
      </p:sp>
      <p:pic>
        <p:nvPicPr>
          <p:cNvPr id="4"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04592" y="6169952"/>
            <a:ext cx="1218586" cy="639258"/>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55000" y="5554537"/>
            <a:ext cx="1616838" cy="1375518"/>
          </a:xfrm>
          <a:prstGeom prst="rect">
            <a:avLst/>
          </a:prstGeom>
        </p:spPr>
      </p:pic>
      <p:pic>
        <p:nvPicPr>
          <p:cNvPr id="6" name="Picture 4" descr="EU emblem 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03173" y="6138097"/>
            <a:ext cx="1056636" cy="6711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284074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Vize</a:t>
            </a:r>
            <a:r>
              <a:rPr lang="en-US" dirty="0" smtClean="0"/>
              <a:t> </a:t>
            </a:r>
            <a:r>
              <a:rPr lang="en-US" dirty="0" err="1" smtClean="0"/>
              <a:t>sürecine</a:t>
            </a:r>
            <a:r>
              <a:rPr lang="en-US" dirty="0" smtClean="0"/>
              <a:t> </a:t>
            </a:r>
            <a:r>
              <a:rPr lang="en-US" dirty="0" err="1" smtClean="0"/>
              <a:t>ilişkin</a:t>
            </a:r>
            <a:r>
              <a:rPr lang="en-US" dirty="0" smtClean="0"/>
              <a:t> </a:t>
            </a:r>
            <a:r>
              <a:rPr lang="en-US" dirty="0" err="1" smtClean="0"/>
              <a:t>sorular</a:t>
            </a:r>
            <a:endParaRPr lang="tr-TR" dirty="0"/>
          </a:p>
        </p:txBody>
      </p:sp>
      <p:sp>
        <p:nvSpPr>
          <p:cNvPr id="3" name="Content Placeholder 2"/>
          <p:cNvSpPr>
            <a:spLocks noGrp="1"/>
          </p:cNvSpPr>
          <p:nvPr>
            <p:ph idx="1"/>
          </p:nvPr>
        </p:nvSpPr>
        <p:spPr/>
        <p:txBody>
          <a:bodyPr/>
          <a:lstStyle/>
          <a:p>
            <a:pPr marL="514350" indent="-514350" algn="just">
              <a:buFont typeface="+mj-lt"/>
              <a:buAutoNum type="arabicPeriod"/>
            </a:pPr>
            <a:r>
              <a:rPr lang="en-US" dirty="0" smtClean="0"/>
              <a:t>İlk </a:t>
            </a:r>
            <a:r>
              <a:rPr lang="en-US" dirty="0" err="1" smtClean="0"/>
              <a:t>olarak</a:t>
            </a:r>
            <a:r>
              <a:rPr lang="en-US" dirty="0" smtClean="0"/>
              <a:t> </a:t>
            </a:r>
            <a:r>
              <a:rPr lang="en-US" dirty="0" err="1" smtClean="0"/>
              <a:t>ziyaret</a:t>
            </a:r>
            <a:r>
              <a:rPr lang="en-US" dirty="0" smtClean="0"/>
              <a:t> </a:t>
            </a:r>
            <a:r>
              <a:rPr lang="en-US" dirty="0" err="1" smtClean="0"/>
              <a:t>edeceğiniz</a:t>
            </a:r>
            <a:r>
              <a:rPr lang="en-US" dirty="0" smtClean="0"/>
              <a:t> </a:t>
            </a:r>
            <a:r>
              <a:rPr lang="en-US" dirty="0" err="1" smtClean="0"/>
              <a:t>ülkeleri</a:t>
            </a:r>
            <a:r>
              <a:rPr lang="en-US" dirty="0" smtClean="0"/>
              <a:t> </a:t>
            </a:r>
            <a:r>
              <a:rPr lang="en-US" dirty="0" err="1" smtClean="0"/>
              <a:t>belirleyin</a:t>
            </a:r>
            <a:r>
              <a:rPr lang="en-US" dirty="0" smtClean="0"/>
              <a:t> (</a:t>
            </a:r>
            <a:r>
              <a:rPr lang="en-US" dirty="0" err="1" smtClean="0"/>
              <a:t>uygulamadaki</a:t>
            </a:r>
            <a:r>
              <a:rPr lang="en-US" dirty="0" smtClean="0"/>
              <a:t> </a:t>
            </a:r>
            <a:r>
              <a:rPr lang="en-US" dirty="0" err="1" smtClean="0"/>
              <a:t>planner’I</a:t>
            </a:r>
            <a:r>
              <a:rPr lang="en-US" dirty="0" smtClean="0"/>
              <a:t> </a:t>
            </a:r>
            <a:r>
              <a:rPr lang="en-US" dirty="0" err="1" smtClean="0"/>
              <a:t>kullanın</a:t>
            </a:r>
            <a:r>
              <a:rPr lang="en-US" dirty="0" smtClean="0"/>
              <a:t>!) </a:t>
            </a:r>
            <a:r>
              <a:rPr lang="en-US" dirty="0" err="1" smtClean="0"/>
              <a:t>tercihlerinize</a:t>
            </a:r>
            <a:r>
              <a:rPr lang="en-US" dirty="0" smtClean="0"/>
              <a:t> </a:t>
            </a:r>
            <a:r>
              <a:rPr lang="en-US" dirty="0" err="1" smtClean="0"/>
              <a:t>uygun</a:t>
            </a:r>
            <a:r>
              <a:rPr lang="en-US" dirty="0" smtClean="0"/>
              <a:t> </a:t>
            </a:r>
            <a:r>
              <a:rPr lang="en-US" dirty="0" err="1" smtClean="0"/>
              <a:t>ülkenin</a:t>
            </a:r>
            <a:r>
              <a:rPr lang="en-US" dirty="0" smtClean="0"/>
              <a:t> </a:t>
            </a:r>
            <a:r>
              <a:rPr lang="en-US" dirty="0" err="1" smtClean="0"/>
              <a:t>konsolosluk</a:t>
            </a:r>
            <a:r>
              <a:rPr lang="en-US" dirty="0" smtClean="0"/>
              <a:t> web </a:t>
            </a:r>
            <a:r>
              <a:rPr lang="en-US" dirty="0" err="1" smtClean="0"/>
              <a:t>sayfasını</a:t>
            </a:r>
            <a:r>
              <a:rPr lang="en-US" dirty="0" smtClean="0"/>
              <a:t> </a:t>
            </a:r>
            <a:r>
              <a:rPr lang="en-US" dirty="0" err="1" smtClean="0"/>
              <a:t>ziyaret</a:t>
            </a:r>
            <a:r>
              <a:rPr lang="en-US" dirty="0" smtClean="0"/>
              <a:t> </a:t>
            </a:r>
            <a:r>
              <a:rPr lang="en-US" dirty="0" err="1" smtClean="0"/>
              <a:t>ederek</a:t>
            </a:r>
            <a:r>
              <a:rPr lang="en-US" dirty="0" smtClean="0"/>
              <a:t> </a:t>
            </a:r>
            <a:r>
              <a:rPr lang="en-US" dirty="0" err="1" smtClean="0"/>
              <a:t>detayları</a:t>
            </a:r>
            <a:r>
              <a:rPr lang="en-US" dirty="0" smtClean="0"/>
              <a:t> </a:t>
            </a:r>
            <a:r>
              <a:rPr lang="en-US" dirty="0" err="1" smtClean="0"/>
              <a:t>öğrenin</a:t>
            </a:r>
            <a:r>
              <a:rPr lang="en-US" dirty="0" smtClean="0"/>
              <a:t>. </a:t>
            </a:r>
          </a:p>
          <a:p>
            <a:pPr marL="514350" indent="-514350" algn="just">
              <a:buFont typeface="+mj-lt"/>
              <a:buAutoNum type="arabicPeriod"/>
            </a:pPr>
            <a:r>
              <a:rPr lang="en-US" dirty="0" err="1" smtClean="0"/>
              <a:t>Rezervasyon</a:t>
            </a:r>
            <a:r>
              <a:rPr lang="en-US" dirty="0" smtClean="0"/>
              <a:t> </a:t>
            </a:r>
            <a:r>
              <a:rPr lang="en-US" dirty="0" err="1" smtClean="0"/>
              <a:t>Formunu</a:t>
            </a:r>
            <a:r>
              <a:rPr lang="en-US" dirty="0" smtClean="0"/>
              <a:t> (booking form) </a:t>
            </a:r>
            <a:r>
              <a:rPr lang="en-US" dirty="0" err="1" smtClean="0"/>
              <a:t>doldurmanızın</a:t>
            </a:r>
            <a:r>
              <a:rPr lang="en-US" dirty="0" smtClean="0"/>
              <a:t> </a:t>
            </a:r>
            <a:r>
              <a:rPr lang="en-US" dirty="0" err="1" smtClean="0"/>
              <a:t>ardından</a:t>
            </a:r>
            <a:r>
              <a:rPr lang="en-US" dirty="0" smtClean="0"/>
              <a:t> </a:t>
            </a:r>
            <a:r>
              <a:rPr lang="en-US" dirty="0" err="1" smtClean="0"/>
              <a:t>tarafınıza</a:t>
            </a:r>
            <a:r>
              <a:rPr lang="en-US" dirty="0" smtClean="0"/>
              <a:t> </a:t>
            </a:r>
            <a:r>
              <a:rPr lang="en-US" dirty="0" err="1" smtClean="0"/>
              <a:t>vize</a:t>
            </a:r>
            <a:r>
              <a:rPr lang="en-US" dirty="0" smtClean="0"/>
              <a:t> </a:t>
            </a:r>
            <a:r>
              <a:rPr lang="en-US" dirty="0" err="1" smtClean="0"/>
              <a:t>ücretinin</a:t>
            </a:r>
            <a:r>
              <a:rPr lang="en-US" dirty="0" smtClean="0"/>
              <a:t> </a:t>
            </a:r>
            <a:r>
              <a:rPr lang="en-US" dirty="0" err="1" smtClean="0"/>
              <a:t>geri</a:t>
            </a:r>
            <a:r>
              <a:rPr lang="en-US" dirty="0" smtClean="0"/>
              <a:t> </a:t>
            </a:r>
            <a:r>
              <a:rPr lang="en-US" dirty="0" err="1" smtClean="0"/>
              <a:t>ödenmesine</a:t>
            </a:r>
            <a:r>
              <a:rPr lang="en-US" dirty="0" smtClean="0"/>
              <a:t> </a:t>
            </a:r>
            <a:r>
              <a:rPr lang="en-US" dirty="0" err="1" smtClean="0"/>
              <a:t>ilişkin</a:t>
            </a:r>
            <a:r>
              <a:rPr lang="en-US" dirty="0" smtClean="0"/>
              <a:t> </a:t>
            </a:r>
            <a:r>
              <a:rPr lang="en-US" dirty="0" err="1" smtClean="0"/>
              <a:t>bir</a:t>
            </a:r>
            <a:r>
              <a:rPr lang="en-US" dirty="0" smtClean="0"/>
              <a:t> form ve </a:t>
            </a:r>
            <a:r>
              <a:rPr lang="en-US" dirty="0" err="1" smtClean="0"/>
              <a:t>davet</a:t>
            </a:r>
            <a:r>
              <a:rPr lang="en-US" dirty="0" smtClean="0"/>
              <a:t> </a:t>
            </a:r>
            <a:r>
              <a:rPr lang="en-US" dirty="0" err="1" smtClean="0"/>
              <a:t>mektubuna</a:t>
            </a:r>
            <a:r>
              <a:rPr lang="en-US" dirty="0" smtClean="0"/>
              <a:t> </a:t>
            </a:r>
            <a:r>
              <a:rPr lang="en-US" dirty="0" err="1" smtClean="0"/>
              <a:t>ilişkin</a:t>
            </a:r>
            <a:r>
              <a:rPr lang="en-US" dirty="0" smtClean="0"/>
              <a:t> </a:t>
            </a:r>
            <a:r>
              <a:rPr lang="en-US" dirty="0" err="1" smtClean="0"/>
              <a:t>bir</a:t>
            </a:r>
            <a:r>
              <a:rPr lang="en-US" dirty="0" smtClean="0"/>
              <a:t> form </a:t>
            </a:r>
            <a:r>
              <a:rPr lang="en-US" dirty="0" err="1" smtClean="0"/>
              <a:t>iletilecektir</a:t>
            </a:r>
            <a:r>
              <a:rPr lang="en-US" dirty="0" smtClean="0"/>
              <a:t>. </a:t>
            </a:r>
            <a:r>
              <a:rPr lang="en-US" dirty="0" err="1" smtClean="0"/>
              <a:t>Daha</a:t>
            </a:r>
            <a:r>
              <a:rPr lang="en-US" dirty="0" smtClean="0"/>
              <a:t> </a:t>
            </a:r>
            <a:r>
              <a:rPr lang="en-US" dirty="0" err="1" smtClean="0"/>
              <a:t>fazla</a:t>
            </a:r>
            <a:r>
              <a:rPr lang="en-US" dirty="0" smtClean="0"/>
              <a:t> </a:t>
            </a:r>
            <a:r>
              <a:rPr lang="en-US" dirty="0" err="1" smtClean="0"/>
              <a:t>sorunuz</a:t>
            </a:r>
            <a:r>
              <a:rPr lang="en-US" dirty="0" smtClean="0"/>
              <a:t> </a:t>
            </a:r>
            <a:r>
              <a:rPr lang="en-US" dirty="0" err="1" smtClean="0"/>
              <a:t>olması</a:t>
            </a:r>
            <a:r>
              <a:rPr lang="en-US" dirty="0" smtClean="0"/>
              <a:t> </a:t>
            </a:r>
            <a:r>
              <a:rPr lang="en-US" dirty="0" err="1" smtClean="0"/>
              <a:t>durumunda</a:t>
            </a:r>
            <a:r>
              <a:rPr lang="en-US" dirty="0" smtClean="0"/>
              <a:t> start-discover.eu </a:t>
            </a:r>
            <a:r>
              <a:rPr lang="en-US" dirty="0" err="1" smtClean="0"/>
              <a:t>adresinden</a:t>
            </a:r>
            <a:r>
              <a:rPr lang="en-US" dirty="0" smtClean="0"/>
              <a:t> </a:t>
            </a:r>
            <a:r>
              <a:rPr lang="en-US" dirty="0" err="1" smtClean="0"/>
              <a:t>İngilizce</a:t>
            </a:r>
            <a:r>
              <a:rPr lang="en-US" dirty="0" smtClean="0"/>
              <a:t> </a:t>
            </a:r>
            <a:r>
              <a:rPr lang="en-US" dirty="0" err="1" smtClean="0"/>
              <a:t>bir</a:t>
            </a:r>
            <a:r>
              <a:rPr lang="en-US" dirty="0" smtClean="0"/>
              <a:t> </a:t>
            </a:r>
            <a:r>
              <a:rPr lang="en-US" dirty="0" err="1" smtClean="0"/>
              <a:t>talep</a:t>
            </a:r>
            <a:r>
              <a:rPr lang="en-US" dirty="0" smtClean="0"/>
              <a:t> </a:t>
            </a:r>
            <a:r>
              <a:rPr lang="en-US" dirty="0" err="1" smtClean="0"/>
              <a:t>oluşturun</a:t>
            </a:r>
            <a:r>
              <a:rPr lang="en-US" dirty="0" smtClean="0"/>
              <a:t>.</a:t>
            </a:r>
          </a:p>
          <a:p>
            <a:pPr marL="514350" indent="-514350" algn="just">
              <a:buFont typeface="+mj-lt"/>
              <a:buAutoNum type="arabicPeriod"/>
            </a:pPr>
            <a:r>
              <a:rPr lang="en-US" dirty="0" err="1" smtClean="0"/>
              <a:t>Komisyon</a:t>
            </a:r>
            <a:r>
              <a:rPr lang="en-US" dirty="0" smtClean="0"/>
              <a:t> </a:t>
            </a:r>
            <a:r>
              <a:rPr lang="en-US" dirty="0" err="1" smtClean="0"/>
              <a:t>tarafından</a:t>
            </a:r>
            <a:r>
              <a:rPr lang="en-US" dirty="0" smtClean="0"/>
              <a:t> </a:t>
            </a:r>
            <a:r>
              <a:rPr lang="en-US" dirty="0" err="1" smtClean="0"/>
              <a:t>hazırlanan</a:t>
            </a:r>
            <a:r>
              <a:rPr lang="en-US" dirty="0" smtClean="0"/>
              <a:t> </a:t>
            </a:r>
            <a:r>
              <a:rPr lang="en-US" dirty="0" err="1" smtClean="0"/>
              <a:t>vize</a:t>
            </a:r>
            <a:r>
              <a:rPr lang="en-US" dirty="0" smtClean="0"/>
              <a:t> </a:t>
            </a:r>
            <a:r>
              <a:rPr lang="en-US" dirty="0" err="1" smtClean="0"/>
              <a:t>konusundaki</a:t>
            </a:r>
            <a:r>
              <a:rPr lang="en-US" dirty="0" smtClean="0"/>
              <a:t> </a:t>
            </a:r>
            <a:r>
              <a:rPr lang="en-US" dirty="0" err="1" smtClean="0"/>
              <a:t>bilgilendirici</a:t>
            </a:r>
            <a:r>
              <a:rPr lang="en-US" dirty="0" smtClean="0"/>
              <a:t> </a:t>
            </a:r>
            <a:r>
              <a:rPr lang="en-US" dirty="0" err="1" smtClean="0"/>
              <a:t>sayfaya</a:t>
            </a:r>
            <a:r>
              <a:rPr lang="en-US" dirty="0" smtClean="0"/>
              <a:t> </a:t>
            </a:r>
            <a:r>
              <a:rPr lang="en-US" dirty="0" err="1" smtClean="0"/>
              <a:t>buradan</a:t>
            </a:r>
            <a:r>
              <a:rPr lang="en-US" dirty="0" smtClean="0"/>
              <a:t> </a:t>
            </a:r>
            <a:r>
              <a:rPr lang="en-US" dirty="0" err="1" smtClean="0"/>
              <a:t>ulaşabilirsiniz</a:t>
            </a:r>
            <a:r>
              <a:rPr lang="en-US" dirty="0" smtClean="0"/>
              <a:t>.</a:t>
            </a:r>
          </a:p>
          <a:p>
            <a:pPr marL="514350" indent="-514350">
              <a:buFont typeface="+mj-lt"/>
              <a:buAutoNum type="arabicPeriod"/>
            </a:pPr>
            <a:endParaRPr lang="en-US" dirty="0" smtClean="0"/>
          </a:p>
          <a:p>
            <a:pPr marL="514350" indent="-514350">
              <a:buFont typeface="+mj-lt"/>
              <a:buAutoNum type="arabicPeriod"/>
            </a:pPr>
            <a:endParaRPr lang="en-US" dirty="0" smtClean="0"/>
          </a:p>
          <a:p>
            <a:pPr marL="0" indent="0">
              <a:buNone/>
            </a:pPr>
            <a:endParaRPr lang="tr-TR" dirty="0"/>
          </a:p>
        </p:txBody>
      </p:sp>
    </p:spTree>
    <p:extLst>
      <p:ext uri="{BB962C8B-B14F-4D97-AF65-F5344CB8AC3E}">
        <p14:creationId xmlns:p14="http://schemas.microsoft.com/office/powerpoint/2010/main" val="254933325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5599545" cy="1325563"/>
          </a:xfrm>
        </p:spPr>
        <p:txBody>
          <a:bodyPr>
            <a:normAutofit fontScale="90000"/>
          </a:bodyPr>
          <a:lstStyle/>
          <a:p>
            <a:r>
              <a:rPr lang="tr-TR" dirty="0" smtClean="0"/>
              <a:t>Koltuk rezervasyonları </a:t>
            </a:r>
            <a:r>
              <a:rPr lang="en-US" dirty="0" err="1" smtClean="0"/>
              <a:t>seyahat</a:t>
            </a:r>
            <a:r>
              <a:rPr lang="en-US" dirty="0" smtClean="0"/>
              <a:t> </a:t>
            </a:r>
            <a:r>
              <a:rPr lang="en-US" dirty="0" err="1" smtClean="0"/>
              <a:t>çekime</a:t>
            </a:r>
            <a:r>
              <a:rPr lang="en-US" dirty="0" smtClean="0"/>
              <a:t> </a:t>
            </a:r>
            <a:r>
              <a:rPr lang="tr-TR" dirty="0" smtClean="0"/>
              <a:t>dahil mi?</a:t>
            </a:r>
            <a:endParaRPr lang="tr-TR" dirty="0"/>
          </a:p>
        </p:txBody>
      </p:sp>
      <p:sp>
        <p:nvSpPr>
          <p:cNvPr id="3" name="Content Placeholder 2"/>
          <p:cNvSpPr>
            <a:spLocks noGrp="1"/>
          </p:cNvSpPr>
          <p:nvPr>
            <p:ph idx="1"/>
          </p:nvPr>
        </p:nvSpPr>
        <p:spPr>
          <a:xfrm>
            <a:off x="690418" y="2167371"/>
            <a:ext cx="6236855" cy="4351338"/>
          </a:xfrm>
        </p:spPr>
        <p:txBody>
          <a:bodyPr/>
          <a:lstStyle/>
          <a:p>
            <a:pPr algn="just"/>
            <a:r>
              <a:rPr lang="en-US" dirty="0" err="1" smtClean="0"/>
              <a:t>Hayır</a:t>
            </a:r>
            <a:r>
              <a:rPr lang="en-US" dirty="0" smtClean="0"/>
              <a:t> – </a:t>
            </a:r>
            <a:r>
              <a:rPr lang="en-US" dirty="0" err="1" smtClean="0"/>
              <a:t>mobil</a:t>
            </a:r>
            <a:r>
              <a:rPr lang="en-US" dirty="0" smtClean="0"/>
              <a:t> </a:t>
            </a:r>
            <a:r>
              <a:rPr lang="en-US" dirty="0" err="1" smtClean="0"/>
              <a:t>uygulamada</a:t>
            </a:r>
            <a:r>
              <a:rPr lang="en-US" dirty="0" smtClean="0"/>
              <a:t> </a:t>
            </a:r>
            <a:r>
              <a:rPr lang="en-US" dirty="0" err="1" smtClean="0"/>
              <a:t>rezervasyon</a:t>
            </a:r>
            <a:r>
              <a:rPr lang="en-US" dirty="0" smtClean="0"/>
              <a:t> </a:t>
            </a:r>
            <a:r>
              <a:rPr lang="en-US" dirty="0" err="1" smtClean="0"/>
              <a:t>gerektiren</a:t>
            </a:r>
            <a:r>
              <a:rPr lang="en-US" dirty="0" smtClean="0"/>
              <a:t> </a:t>
            </a:r>
            <a:r>
              <a:rPr lang="en-US" dirty="0" err="1" smtClean="0"/>
              <a:t>trenler</a:t>
            </a:r>
            <a:r>
              <a:rPr lang="en-US" dirty="0" smtClean="0"/>
              <a:t> </a:t>
            </a:r>
            <a:r>
              <a:rPr lang="en-US" dirty="0" err="1" smtClean="0"/>
              <a:t>gözükecektir</a:t>
            </a:r>
            <a:r>
              <a:rPr lang="en-US" dirty="0" smtClean="0"/>
              <a:t>. Her </a:t>
            </a:r>
            <a:r>
              <a:rPr lang="en-US" dirty="0" err="1" smtClean="0"/>
              <a:t>tren</a:t>
            </a:r>
            <a:r>
              <a:rPr lang="en-US" dirty="0" smtClean="0"/>
              <a:t> </a:t>
            </a:r>
            <a:r>
              <a:rPr lang="en-US" dirty="0" err="1" smtClean="0"/>
              <a:t>rezervasyon</a:t>
            </a:r>
            <a:r>
              <a:rPr lang="en-US" dirty="0" smtClean="0"/>
              <a:t> </a:t>
            </a:r>
            <a:r>
              <a:rPr lang="en-US" dirty="0" err="1" smtClean="0"/>
              <a:t>ücreti</a:t>
            </a:r>
            <a:r>
              <a:rPr lang="en-US" dirty="0" smtClean="0"/>
              <a:t> </a:t>
            </a:r>
            <a:r>
              <a:rPr lang="en-US" dirty="0" err="1" smtClean="0"/>
              <a:t>talep</a:t>
            </a:r>
            <a:r>
              <a:rPr lang="en-US" dirty="0" smtClean="0"/>
              <a:t> </a:t>
            </a:r>
            <a:r>
              <a:rPr lang="en-US" dirty="0" err="1" smtClean="0"/>
              <a:t>etmez</a:t>
            </a:r>
            <a:r>
              <a:rPr lang="en-US" dirty="0" smtClean="0"/>
              <a:t>. </a:t>
            </a:r>
            <a:r>
              <a:rPr lang="en-US" dirty="0" err="1" smtClean="0"/>
              <a:t>Rezervasyonsuz</a:t>
            </a:r>
            <a:r>
              <a:rPr lang="en-US" dirty="0" smtClean="0"/>
              <a:t> </a:t>
            </a:r>
            <a:r>
              <a:rPr lang="en-US" dirty="0" err="1" smtClean="0"/>
              <a:t>tren</a:t>
            </a:r>
            <a:r>
              <a:rPr lang="en-US" dirty="0" smtClean="0"/>
              <a:t> </a:t>
            </a:r>
            <a:r>
              <a:rPr lang="en-US" dirty="0" err="1" smtClean="0"/>
              <a:t>biletlerini</a:t>
            </a:r>
            <a:r>
              <a:rPr lang="en-US" dirty="0" smtClean="0"/>
              <a:t> </a:t>
            </a:r>
            <a:r>
              <a:rPr lang="en-US" dirty="0" err="1" smtClean="0"/>
              <a:t>araştırmak</a:t>
            </a:r>
            <a:r>
              <a:rPr lang="en-US" dirty="0" smtClean="0"/>
              <a:t> </a:t>
            </a:r>
            <a:r>
              <a:rPr lang="en-US" dirty="0" err="1" smtClean="0"/>
              <a:t>daha</a:t>
            </a:r>
            <a:r>
              <a:rPr lang="en-US" dirty="0" smtClean="0"/>
              <a:t> </a:t>
            </a:r>
            <a:r>
              <a:rPr lang="en-US" dirty="0" err="1" smtClean="0"/>
              <a:t>ekonomik</a:t>
            </a:r>
            <a:r>
              <a:rPr lang="en-US" dirty="0" smtClean="0"/>
              <a:t> </a:t>
            </a:r>
            <a:r>
              <a:rPr lang="en-US" dirty="0" err="1" smtClean="0"/>
              <a:t>olacaktır</a:t>
            </a:r>
            <a:r>
              <a:rPr lang="en-US" dirty="0" smtClean="0"/>
              <a:t>.</a:t>
            </a:r>
            <a:endParaRPr lang="tr-TR" dirty="0"/>
          </a:p>
        </p:txBody>
      </p:sp>
      <p:pic>
        <p:nvPicPr>
          <p:cNvPr id="1026" name="Picture 2" descr="blobid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59939" y="0"/>
            <a:ext cx="4649492"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997048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Seyahat</a:t>
            </a:r>
            <a:r>
              <a:rPr lang="en-US" dirty="0" smtClean="0"/>
              <a:t> </a:t>
            </a:r>
            <a:r>
              <a:rPr lang="en-US" dirty="0" err="1" smtClean="0"/>
              <a:t>günleri</a:t>
            </a:r>
            <a:r>
              <a:rPr lang="en-US" dirty="0" smtClean="0"/>
              <a:t> </a:t>
            </a:r>
            <a:r>
              <a:rPr lang="en-US" dirty="0" err="1" smtClean="0"/>
              <a:t>nedir</a:t>
            </a:r>
            <a:r>
              <a:rPr lang="en-US" dirty="0" smtClean="0"/>
              <a:t>?</a:t>
            </a:r>
            <a:endParaRPr lang="tr-TR" dirty="0"/>
          </a:p>
        </p:txBody>
      </p:sp>
      <p:sp>
        <p:nvSpPr>
          <p:cNvPr id="3" name="Content Placeholder 2"/>
          <p:cNvSpPr>
            <a:spLocks noGrp="1"/>
          </p:cNvSpPr>
          <p:nvPr>
            <p:ph idx="1"/>
          </p:nvPr>
        </p:nvSpPr>
        <p:spPr/>
        <p:txBody>
          <a:bodyPr/>
          <a:lstStyle/>
          <a:p>
            <a:pPr algn="just"/>
            <a:r>
              <a:rPr lang="en-US" dirty="0" err="1" smtClean="0"/>
              <a:t>Çekiniz</a:t>
            </a:r>
            <a:r>
              <a:rPr lang="en-US" dirty="0" smtClean="0"/>
              <a:t> </a:t>
            </a:r>
            <a:r>
              <a:rPr lang="en-US" dirty="0" err="1" smtClean="0"/>
              <a:t>ile</a:t>
            </a:r>
            <a:r>
              <a:rPr lang="en-US" dirty="0" smtClean="0"/>
              <a:t> </a:t>
            </a:r>
            <a:r>
              <a:rPr lang="en-US" dirty="0" err="1" smtClean="0"/>
              <a:t>seyahat</a:t>
            </a:r>
            <a:r>
              <a:rPr lang="en-US" dirty="0" smtClean="0"/>
              <a:t> </a:t>
            </a:r>
            <a:r>
              <a:rPr lang="en-US" dirty="0" err="1" smtClean="0"/>
              <a:t>edeceğiniz</a:t>
            </a:r>
            <a:r>
              <a:rPr lang="en-US" dirty="0" smtClean="0"/>
              <a:t> </a:t>
            </a:r>
            <a:r>
              <a:rPr lang="en-US" dirty="0" err="1" smtClean="0"/>
              <a:t>günler</a:t>
            </a:r>
            <a:r>
              <a:rPr lang="en-US" dirty="0" smtClean="0"/>
              <a:t> 00:00’dan 23:59’a </a:t>
            </a:r>
            <a:r>
              <a:rPr lang="en-US" dirty="0" err="1" smtClean="0"/>
              <a:t>kadar</a:t>
            </a:r>
            <a:r>
              <a:rPr lang="en-US" dirty="0" smtClean="0"/>
              <a:t> </a:t>
            </a:r>
            <a:r>
              <a:rPr lang="en-US" dirty="0" err="1" smtClean="0"/>
              <a:t>seyahat</a:t>
            </a:r>
            <a:r>
              <a:rPr lang="en-US" dirty="0" smtClean="0"/>
              <a:t> </a:t>
            </a:r>
            <a:r>
              <a:rPr lang="en-US" dirty="0" err="1" smtClean="0"/>
              <a:t>günü</a:t>
            </a:r>
            <a:r>
              <a:rPr lang="en-US" dirty="0" smtClean="0"/>
              <a:t> </a:t>
            </a:r>
            <a:r>
              <a:rPr lang="en-US" dirty="0" err="1" smtClean="0"/>
              <a:t>sayılmaktadır</a:t>
            </a:r>
            <a:r>
              <a:rPr lang="en-US" dirty="0" smtClean="0"/>
              <a:t>. 30 </a:t>
            </a:r>
            <a:r>
              <a:rPr lang="en-US" dirty="0" err="1" smtClean="0"/>
              <a:t>gün</a:t>
            </a:r>
            <a:r>
              <a:rPr lang="en-US" dirty="0" smtClean="0"/>
              <a:t> </a:t>
            </a:r>
            <a:r>
              <a:rPr lang="en-US" dirty="0" err="1" smtClean="0"/>
              <a:t>içerisinde</a:t>
            </a:r>
            <a:r>
              <a:rPr lang="en-US" dirty="0" smtClean="0"/>
              <a:t> 7 </a:t>
            </a:r>
            <a:r>
              <a:rPr lang="en-US" dirty="0" err="1" smtClean="0"/>
              <a:t>seyahat</a:t>
            </a:r>
            <a:r>
              <a:rPr lang="en-US" dirty="0" smtClean="0"/>
              <a:t> </a:t>
            </a:r>
            <a:r>
              <a:rPr lang="en-US" dirty="0" err="1" smtClean="0"/>
              <a:t>gününüz</a:t>
            </a:r>
            <a:r>
              <a:rPr lang="en-US" dirty="0" smtClean="0"/>
              <a:t> </a:t>
            </a:r>
            <a:r>
              <a:rPr lang="en-US" dirty="0" err="1" smtClean="0"/>
              <a:t>bulunmaktadır</a:t>
            </a:r>
            <a:r>
              <a:rPr lang="en-US" dirty="0" smtClean="0"/>
              <a:t>. </a:t>
            </a:r>
          </a:p>
          <a:p>
            <a:pPr algn="just"/>
            <a:r>
              <a:rPr lang="en-US" dirty="0" err="1" smtClean="0"/>
              <a:t>Eğer</a:t>
            </a:r>
            <a:r>
              <a:rPr lang="en-US" dirty="0" smtClean="0"/>
              <a:t> </a:t>
            </a:r>
            <a:r>
              <a:rPr lang="en-US" dirty="0" err="1" smtClean="0"/>
              <a:t>diğer</a:t>
            </a:r>
            <a:r>
              <a:rPr lang="en-US" dirty="0" smtClean="0"/>
              <a:t> </a:t>
            </a:r>
            <a:r>
              <a:rPr lang="en-US" dirty="0" err="1" smtClean="0"/>
              <a:t>güne</a:t>
            </a:r>
            <a:r>
              <a:rPr lang="en-US" dirty="0" smtClean="0"/>
              <a:t> </a:t>
            </a:r>
            <a:r>
              <a:rPr lang="en-US" dirty="0" err="1" smtClean="0"/>
              <a:t>sarkan</a:t>
            </a:r>
            <a:r>
              <a:rPr lang="en-US" dirty="0" smtClean="0"/>
              <a:t> </a:t>
            </a:r>
            <a:r>
              <a:rPr lang="en-US" dirty="0" err="1" smtClean="0"/>
              <a:t>bir</a:t>
            </a:r>
            <a:r>
              <a:rPr lang="en-US" dirty="0" smtClean="0"/>
              <a:t> </a:t>
            </a:r>
            <a:r>
              <a:rPr lang="en-US" dirty="0" err="1" smtClean="0"/>
              <a:t>tren</a:t>
            </a:r>
            <a:r>
              <a:rPr lang="en-US" dirty="0" smtClean="0"/>
              <a:t> </a:t>
            </a:r>
            <a:r>
              <a:rPr lang="en-US" dirty="0" err="1" smtClean="0"/>
              <a:t>kullanıyorsanız</a:t>
            </a:r>
            <a:r>
              <a:rPr lang="en-US" dirty="0" smtClean="0"/>
              <a:t> </a:t>
            </a:r>
            <a:r>
              <a:rPr lang="en-US" dirty="0" err="1" smtClean="0"/>
              <a:t>sadece</a:t>
            </a:r>
            <a:r>
              <a:rPr lang="en-US" dirty="0" smtClean="0"/>
              <a:t> </a:t>
            </a:r>
            <a:r>
              <a:rPr lang="en-US" dirty="0" err="1" smtClean="0"/>
              <a:t>kalkış</a:t>
            </a:r>
            <a:r>
              <a:rPr lang="en-US" dirty="0" smtClean="0"/>
              <a:t> </a:t>
            </a:r>
            <a:r>
              <a:rPr lang="en-US" dirty="0" err="1" smtClean="0"/>
              <a:t>günü</a:t>
            </a:r>
            <a:r>
              <a:rPr lang="en-US" dirty="0" smtClean="0"/>
              <a:t> </a:t>
            </a:r>
            <a:r>
              <a:rPr lang="en-US" dirty="0" err="1" smtClean="0"/>
              <a:t>seyahat</a:t>
            </a:r>
            <a:r>
              <a:rPr lang="en-US" dirty="0" smtClean="0"/>
              <a:t> </a:t>
            </a:r>
            <a:r>
              <a:rPr lang="en-US" dirty="0" err="1" smtClean="0"/>
              <a:t>günü</a:t>
            </a:r>
            <a:r>
              <a:rPr lang="en-US" dirty="0" smtClean="0"/>
              <a:t> </a:t>
            </a:r>
            <a:r>
              <a:rPr lang="en-US" dirty="0" err="1" smtClean="0"/>
              <a:t>sayılmaktadır</a:t>
            </a:r>
            <a:r>
              <a:rPr lang="en-US" dirty="0" smtClean="0"/>
              <a:t>. </a:t>
            </a:r>
          </a:p>
          <a:p>
            <a:pPr algn="just"/>
            <a:endParaRPr lang="tr-TR" dirty="0"/>
          </a:p>
        </p:txBody>
      </p:sp>
    </p:spTree>
    <p:extLst>
      <p:ext uri="{BB962C8B-B14F-4D97-AF65-F5344CB8AC3E}">
        <p14:creationId xmlns:p14="http://schemas.microsoft.com/office/powerpoint/2010/main" val="293803564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tr-TR" dirty="0"/>
          </a:p>
        </p:txBody>
      </p:sp>
      <p:graphicFrame>
        <p:nvGraphicFramePr>
          <p:cNvPr id="4" name="Table 3"/>
          <p:cNvGraphicFramePr>
            <a:graphicFrameLocks noGrp="1"/>
          </p:cNvGraphicFramePr>
          <p:nvPr>
            <p:extLst>
              <p:ext uri="{D42A27DB-BD31-4B8C-83A1-F6EECF244321}">
                <p14:modId xmlns:p14="http://schemas.microsoft.com/office/powerpoint/2010/main" val="3188057277"/>
              </p:ext>
            </p:extLst>
          </p:nvPr>
        </p:nvGraphicFramePr>
        <p:xfrm>
          <a:off x="1697894" y="0"/>
          <a:ext cx="8127999" cy="6858000"/>
        </p:xfrm>
        <a:graphic>
          <a:graphicData uri="http://schemas.openxmlformats.org/drawingml/2006/table">
            <a:tbl>
              <a:tblPr firstRow="1" bandRow="1">
                <a:tableStyleId>{5C22544A-7EE6-4342-B048-85BDC9FD1C3A}</a:tableStyleId>
              </a:tblPr>
              <a:tblGrid>
                <a:gridCol w="2709333">
                  <a:extLst>
                    <a:ext uri="{9D8B030D-6E8A-4147-A177-3AD203B41FA5}">
                      <a16:colId xmlns:a16="http://schemas.microsoft.com/office/drawing/2014/main" val="962784094"/>
                    </a:ext>
                  </a:extLst>
                </a:gridCol>
                <a:gridCol w="2709333">
                  <a:extLst>
                    <a:ext uri="{9D8B030D-6E8A-4147-A177-3AD203B41FA5}">
                      <a16:colId xmlns:a16="http://schemas.microsoft.com/office/drawing/2014/main" val="4189665308"/>
                    </a:ext>
                  </a:extLst>
                </a:gridCol>
                <a:gridCol w="2709333">
                  <a:extLst>
                    <a:ext uri="{9D8B030D-6E8A-4147-A177-3AD203B41FA5}">
                      <a16:colId xmlns:a16="http://schemas.microsoft.com/office/drawing/2014/main" val="350484756"/>
                    </a:ext>
                  </a:extLst>
                </a:gridCol>
              </a:tblGrid>
              <a:tr h="370840">
                <a:tc>
                  <a:txBody>
                    <a:bodyPr/>
                    <a:lstStyle/>
                    <a:p>
                      <a:pPr algn="ctr"/>
                      <a:r>
                        <a:rPr lang="en-US" dirty="0" smtClean="0"/>
                        <a:t>FARKLAR</a:t>
                      </a:r>
                      <a:endParaRPr lang="tr-TR" dirty="0"/>
                    </a:p>
                  </a:txBody>
                  <a:tcPr/>
                </a:tc>
                <a:tc>
                  <a:txBody>
                    <a:bodyPr/>
                    <a:lstStyle/>
                    <a:p>
                      <a:r>
                        <a:rPr lang="en-US" dirty="0" err="1" smtClean="0"/>
                        <a:t>DiscoverEU</a:t>
                      </a:r>
                      <a:r>
                        <a:rPr lang="en-US" baseline="0" dirty="0" smtClean="0"/>
                        <a:t> Merkezi </a:t>
                      </a:r>
                      <a:r>
                        <a:rPr lang="en-US" baseline="0" dirty="0" err="1" smtClean="0"/>
                        <a:t>Başvurusu</a:t>
                      </a:r>
                      <a:endParaRPr lang="tr-TR" dirty="0"/>
                    </a:p>
                  </a:txBody>
                  <a:tcPr/>
                </a:tc>
                <a:tc>
                  <a:txBody>
                    <a:bodyPr/>
                    <a:lstStyle/>
                    <a:p>
                      <a:r>
                        <a:rPr lang="en-US" dirty="0" err="1" smtClean="0"/>
                        <a:t>DiscoverEU</a:t>
                      </a:r>
                      <a:r>
                        <a:rPr lang="en-US" dirty="0" smtClean="0"/>
                        <a:t> </a:t>
                      </a:r>
                      <a:r>
                        <a:rPr lang="en-US" dirty="0" err="1" smtClean="0"/>
                        <a:t>Dahil</a:t>
                      </a:r>
                      <a:r>
                        <a:rPr lang="en-US" dirty="0" smtClean="0"/>
                        <a:t> </a:t>
                      </a:r>
                      <a:r>
                        <a:rPr lang="en-US" dirty="0" err="1" smtClean="0"/>
                        <a:t>Etme</a:t>
                      </a:r>
                      <a:r>
                        <a:rPr lang="en-US" baseline="0" dirty="0" smtClean="0"/>
                        <a:t> (KA155)</a:t>
                      </a:r>
                      <a:endParaRPr lang="tr-TR" dirty="0"/>
                    </a:p>
                  </a:txBody>
                  <a:tcPr/>
                </a:tc>
                <a:extLst>
                  <a:ext uri="{0D108BD9-81ED-4DB2-BD59-A6C34878D82A}">
                    <a16:rowId xmlns:a16="http://schemas.microsoft.com/office/drawing/2014/main" val="3729823019"/>
                  </a:ext>
                </a:extLst>
              </a:tr>
              <a:tr h="1450471">
                <a:tc>
                  <a:txBody>
                    <a:bodyPr/>
                    <a:lstStyle/>
                    <a:p>
                      <a:pPr algn="ctr"/>
                      <a:r>
                        <a:rPr lang="en-US" dirty="0" err="1" smtClean="0"/>
                        <a:t>Başvuru</a:t>
                      </a:r>
                      <a:r>
                        <a:rPr lang="en-US" baseline="0" dirty="0" smtClean="0"/>
                        <a:t> </a:t>
                      </a:r>
                      <a:r>
                        <a:rPr lang="en-US" baseline="0" dirty="0" err="1" smtClean="0"/>
                        <a:t>Şekli</a:t>
                      </a:r>
                      <a:r>
                        <a:rPr lang="en-US" baseline="0" dirty="0" smtClean="0"/>
                        <a:t> </a:t>
                      </a:r>
                      <a:endParaRPr lang="tr-TR" dirty="0"/>
                    </a:p>
                  </a:txBody>
                  <a:tcPr/>
                </a:tc>
                <a:tc>
                  <a:txBody>
                    <a:bodyPr/>
                    <a:lstStyle/>
                    <a:p>
                      <a:pPr algn="just"/>
                      <a:r>
                        <a:rPr lang="tr-TR" dirty="0" err="1" smtClean="0"/>
                        <a:t>DiscoverEU</a:t>
                      </a:r>
                      <a:r>
                        <a:rPr lang="tr-TR" dirty="0" smtClean="0"/>
                        <a:t> merkezi başvurusuna </a:t>
                      </a:r>
                      <a:r>
                        <a:rPr lang="tr-TR" dirty="0" err="1" smtClean="0"/>
                        <a:t>European</a:t>
                      </a:r>
                      <a:r>
                        <a:rPr lang="tr-TR" dirty="0" smtClean="0"/>
                        <a:t> </a:t>
                      </a:r>
                      <a:r>
                        <a:rPr lang="tr-TR" dirty="0" err="1" smtClean="0"/>
                        <a:t>Youth</a:t>
                      </a:r>
                      <a:r>
                        <a:rPr lang="tr-TR" dirty="0" smtClean="0"/>
                        <a:t> </a:t>
                      </a:r>
                      <a:r>
                        <a:rPr lang="tr-TR" dirty="0" err="1" smtClean="0"/>
                        <a:t>Portal‘dan</a:t>
                      </a:r>
                      <a:r>
                        <a:rPr lang="tr-TR" dirty="0" smtClean="0"/>
                        <a:t> gençler doğrudan  başvurmaktadır. Gençler bireysel veya grup olarak (en fazla 5 kişi) başvurabilmektedir.  Gençler 5 soruluk </a:t>
                      </a:r>
                      <a:r>
                        <a:rPr lang="tr-TR" dirty="0" err="1" smtClean="0"/>
                        <a:t>quiz</a:t>
                      </a:r>
                      <a:r>
                        <a:rPr lang="tr-TR" dirty="0" smtClean="0"/>
                        <a:t> sorularına verdikleri cevaba göre seçilmektedir.</a:t>
                      </a:r>
                      <a:endParaRPr lang="tr-TR" dirty="0"/>
                    </a:p>
                  </a:txBody>
                  <a:tcPr/>
                </a:tc>
                <a:tc>
                  <a:txBody>
                    <a:bodyPr/>
                    <a:lstStyle/>
                    <a:p>
                      <a:pPr algn="just"/>
                      <a:r>
                        <a:rPr lang="tr-TR" dirty="0" err="1" smtClean="0"/>
                        <a:t>DiscoverEU</a:t>
                      </a:r>
                      <a:r>
                        <a:rPr lang="tr-TR" dirty="0" smtClean="0"/>
                        <a:t> Dahil </a:t>
                      </a:r>
                      <a:r>
                        <a:rPr lang="tr-TR" dirty="0" err="1" smtClean="0"/>
                        <a:t>Etme’ye</a:t>
                      </a:r>
                      <a:r>
                        <a:rPr lang="tr-TR" dirty="0" smtClean="0"/>
                        <a:t> ise ilgili kurumlar ve gayrı resmi gençlik grupları bir proje başvurusu yaparak Türkiye Ulusal Ajansı’na başvurmaktadır. Başvurular çevrimiçi formlar aracılığıyla 4 Ekim son tarihine kadar alınmaktadır. Detaylı bilgi için Erasmus+ Program Rehberi ve Ulusal Ajans web sayfası incelenmelidir.</a:t>
                      </a:r>
                      <a:endParaRPr lang="tr-TR" dirty="0"/>
                    </a:p>
                  </a:txBody>
                  <a:tcPr/>
                </a:tc>
                <a:extLst>
                  <a:ext uri="{0D108BD9-81ED-4DB2-BD59-A6C34878D82A}">
                    <a16:rowId xmlns:a16="http://schemas.microsoft.com/office/drawing/2014/main" val="1031956533"/>
                  </a:ext>
                </a:extLst>
              </a:tr>
              <a:tr h="1362808">
                <a:tc>
                  <a:txBody>
                    <a:bodyPr/>
                    <a:lstStyle/>
                    <a:p>
                      <a:pPr algn="ctr"/>
                      <a:r>
                        <a:rPr lang="en-US" dirty="0" err="1" smtClean="0"/>
                        <a:t>Hibelendirme</a:t>
                      </a:r>
                      <a:r>
                        <a:rPr lang="en-US" dirty="0" smtClean="0"/>
                        <a:t> </a:t>
                      </a:r>
                      <a:r>
                        <a:rPr lang="en-US" dirty="0" err="1" smtClean="0"/>
                        <a:t>Modeli</a:t>
                      </a:r>
                      <a:endParaRPr lang="tr-TR" dirty="0"/>
                    </a:p>
                  </a:txBody>
                  <a:tcPr/>
                </a:tc>
                <a:tc>
                  <a:txBody>
                    <a:bodyPr/>
                    <a:lstStyle/>
                    <a:p>
                      <a:pPr algn="just"/>
                      <a:r>
                        <a:rPr lang="tr-TR" dirty="0" err="1" smtClean="0"/>
                        <a:t>DiscoverEU</a:t>
                      </a:r>
                      <a:r>
                        <a:rPr lang="tr-TR" dirty="0" smtClean="0"/>
                        <a:t> merkezi başvurusunda 251 Avro değerinde seyahat çeki ve indirim kartları verilmekte; vize ücreti ve seyahat sigortası karşılanmaktadır.</a:t>
                      </a:r>
                      <a:endParaRPr lang="tr-TR" dirty="0"/>
                    </a:p>
                  </a:txBody>
                  <a:tcPr/>
                </a:tc>
                <a:tc>
                  <a:txBody>
                    <a:bodyPr/>
                    <a:lstStyle/>
                    <a:p>
                      <a:r>
                        <a:rPr lang="tr-TR" dirty="0" err="1" smtClean="0"/>
                        <a:t>DiscoverEU</a:t>
                      </a:r>
                      <a:r>
                        <a:rPr lang="tr-TR" dirty="0" smtClean="0"/>
                        <a:t> Dahil Etme kapsamında bireysel destek, kurumsal destek, dahil etme desteği ve istisnai masraflar karşılanmaktadır. Detaylı bilgi için Erasmus+ Program Rehberi incelenmelidir. </a:t>
                      </a:r>
                      <a:endParaRPr lang="tr-TR" dirty="0"/>
                    </a:p>
                  </a:txBody>
                  <a:tcPr/>
                </a:tc>
                <a:extLst>
                  <a:ext uri="{0D108BD9-81ED-4DB2-BD59-A6C34878D82A}">
                    <a16:rowId xmlns:a16="http://schemas.microsoft.com/office/drawing/2014/main" val="1455308580"/>
                  </a:ext>
                </a:extLst>
              </a:tr>
            </a:tbl>
          </a:graphicData>
        </a:graphic>
      </p:graphicFrame>
    </p:spTree>
    <p:extLst>
      <p:ext uri="{BB962C8B-B14F-4D97-AF65-F5344CB8AC3E}">
        <p14:creationId xmlns:p14="http://schemas.microsoft.com/office/powerpoint/2010/main" val="172416785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Seyahate</a:t>
            </a:r>
            <a:r>
              <a:rPr lang="en-US" dirty="0" smtClean="0"/>
              <a:t> Türkiye </a:t>
            </a:r>
            <a:r>
              <a:rPr lang="en-US" dirty="0" err="1" smtClean="0"/>
              <a:t>dışından</a:t>
            </a:r>
            <a:r>
              <a:rPr lang="en-US" dirty="0" smtClean="0"/>
              <a:t> </a:t>
            </a:r>
            <a:r>
              <a:rPr lang="en-US" dirty="0" err="1" smtClean="0"/>
              <a:t>başlayabilir</a:t>
            </a:r>
            <a:r>
              <a:rPr lang="en-US" dirty="0" smtClean="0"/>
              <a:t> </a:t>
            </a:r>
            <a:r>
              <a:rPr lang="en-US" dirty="0" err="1" smtClean="0"/>
              <a:t>miyim</a:t>
            </a:r>
            <a:r>
              <a:rPr lang="en-US" dirty="0" smtClean="0"/>
              <a:t>?</a:t>
            </a:r>
            <a:endParaRPr lang="tr-TR" dirty="0"/>
          </a:p>
        </p:txBody>
      </p:sp>
      <p:sp>
        <p:nvSpPr>
          <p:cNvPr id="3" name="Content Placeholder 2"/>
          <p:cNvSpPr>
            <a:spLocks noGrp="1"/>
          </p:cNvSpPr>
          <p:nvPr>
            <p:ph idx="1"/>
          </p:nvPr>
        </p:nvSpPr>
        <p:spPr/>
        <p:txBody>
          <a:bodyPr/>
          <a:lstStyle/>
          <a:p>
            <a:r>
              <a:rPr lang="en-US" dirty="0" smtClean="0"/>
              <a:t>Evet – </a:t>
            </a:r>
            <a:r>
              <a:rPr lang="en-US" dirty="0" err="1" smtClean="0"/>
              <a:t>ancak</a:t>
            </a:r>
            <a:r>
              <a:rPr lang="en-US" dirty="0" smtClean="0"/>
              <a:t> </a:t>
            </a:r>
            <a:r>
              <a:rPr lang="en-US" dirty="0" err="1" smtClean="0"/>
              <a:t>bu</a:t>
            </a:r>
            <a:r>
              <a:rPr lang="en-US" dirty="0" smtClean="0"/>
              <a:t> </a:t>
            </a:r>
            <a:r>
              <a:rPr lang="en-US" dirty="0" err="1" smtClean="0"/>
              <a:t>ülkeye</a:t>
            </a:r>
            <a:r>
              <a:rPr lang="en-US" dirty="0" smtClean="0"/>
              <a:t> </a:t>
            </a:r>
            <a:r>
              <a:rPr lang="en-US" dirty="0" err="1" smtClean="0"/>
              <a:t>gidiş-geliş</a:t>
            </a:r>
            <a:r>
              <a:rPr lang="en-US" dirty="0" smtClean="0"/>
              <a:t> </a:t>
            </a:r>
            <a:r>
              <a:rPr lang="en-US" dirty="0" err="1" smtClean="0"/>
              <a:t>maliyeti</a:t>
            </a:r>
            <a:r>
              <a:rPr lang="en-US" dirty="0" smtClean="0"/>
              <a:t> </a:t>
            </a:r>
            <a:r>
              <a:rPr lang="en-US" dirty="0" err="1" smtClean="0"/>
              <a:t>karşılanmaz</a:t>
            </a:r>
            <a:r>
              <a:rPr lang="en-US" dirty="0" smtClean="0"/>
              <a:t>.</a:t>
            </a:r>
            <a:endParaRPr lang="tr-TR" dirty="0"/>
          </a:p>
        </p:txBody>
      </p:sp>
    </p:spTree>
    <p:extLst>
      <p:ext uri="{BB962C8B-B14F-4D97-AF65-F5344CB8AC3E}">
        <p14:creationId xmlns:p14="http://schemas.microsoft.com/office/powerpoint/2010/main" val="332478623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Bir</a:t>
            </a:r>
            <a:r>
              <a:rPr lang="en-US" dirty="0" smtClean="0"/>
              <a:t> </a:t>
            </a:r>
            <a:r>
              <a:rPr lang="en-US" dirty="0" err="1" smtClean="0"/>
              <a:t>sertifika</a:t>
            </a:r>
            <a:r>
              <a:rPr lang="en-US" dirty="0" smtClean="0"/>
              <a:t> </a:t>
            </a:r>
            <a:r>
              <a:rPr lang="en-US" dirty="0" err="1" smtClean="0"/>
              <a:t>verilecek</a:t>
            </a:r>
            <a:r>
              <a:rPr lang="en-US" dirty="0" smtClean="0"/>
              <a:t> mi?</a:t>
            </a:r>
            <a:endParaRPr lang="tr-TR" dirty="0"/>
          </a:p>
        </p:txBody>
      </p:sp>
      <p:sp>
        <p:nvSpPr>
          <p:cNvPr id="3" name="Content Placeholder 2"/>
          <p:cNvSpPr>
            <a:spLocks noGrp="1"/>
          </p:cNvSpPr>
          <p:nvPr>
            <p:ph idx="1"/>
          </p:nvPr>
        </p:nvSpPr>
        <p:spPr/>
        <p:txBody>
          <a:bodyPr/>
          <a:lstStyle/>
          <a:p>
            <a:pPr algn="just"/>
            <a:r>
              <a:rPr lang="en-US" dirty="0" err="1" smtClean="0"/>
              <a:t>Seyahatin</a:t>
            </a:r>
            <a:r>
              <a:rPr lang="en-US" dirty="0" smtClean="0"/>
              <a:t> </a:t>
            </a:r>
            <a:r>
              <a:rPr lang="en-US" dirty="0" err="1" smtClean="0"/>
              <a:t>ardından</a:t>
            </a:r>
            <a:r>
              <a:rPr lang="en-US" dirty="0" smtClean="0"/>
              <a:t> e-</a:t>
            </a:r>
            <a:r>
              <a:rPr lang="en-US" dirty="0" err="1" smtClean="0"/>
              <a:t>postanıza</a:t>
            </a:r>
            <a:r>
              <a:rPr lang="en-US" dirty="0" smtClean="0"/>
              <a:t> </a:t>
            </a:r>
            <a:r>
              <a:rPr lang="en-US" dirty="0" err="1" smtClean="0"/>
              <a:t>iletilecek</a:t>
            </a:r>
            <a:r>
              <a:rPr lang="en-US" dirty="0" smtClean="0"/>
              <a:t> </a:t>
            </a:r>
            <a:r>
              <a:rPr lang="en-US" dirty="0" err="1" smtClean="0"/>
              <a:t>bir</a:t>
            </a:r>
            <a:r>
              <a:rPr lang="en-US" dirty="0" smtClean="0"/>
              <a:t> </a:t>
            </a:r>
            <a:r>
              <a:rPr lang="en-US" dirty="0" err="1" smtClean="0"/>
              <a:t>soru</a:t>
            </a:r>
            <a:r>
              <a:rPr lang="en-US" dirty="0" smtClean="0"/>
              <a:t> </a:t>
            </a:r>
            <a:r>
              <a:rPr lang="en-US" dirty="0" err="1" smtClean="0"/>
              <a:t>seti</a:t>
            </a:r>
            <a:r>
              <a:rPr lang="en-US" dirty="0" smtClean="0"/>
              <a:t> </a:t>
            </a:r>
            <a:r>
              <a:rPr lang="en-US" dirty="0" err="1" smtClean="0"/>
              <a:t>ile</a:t>
            </a:r>
            <a:r>
              <a:rPr lang="en-US" dirty="0" smtClean="0"/>
              <a:t> </a:t>
            </a:r>
            <a:r>
              <a:rPr lang="en-US" dirty="0" err="1" smtClean="0"/>
              <a:t>Youthpass’ten</a:t>
            </a:r>
            <a:r>
              <a:rPr lang="en-US" dirty="0" smtClean="0"/>
              <a:t> </a:t>
            </a:r>
            <a:r>
              <a:rPr lang="en-US" dirty="0" err="1" smtClean="0"/>
              <a:t>ilham</a:t>
            </a:r>
            <a:r>
              <a:rPr lang="en-US" dirty="0" smtClean="0"/>
              <a:t> </a:t>
            </a:r>
            <a:r>
              <a:rPr lang="en-US" dirty="0" err="1" smtClean="0"/>
              <a:t>alınmış</a:t>
            </a:r>
            <a:r>
              <a:rPr lang="en-US" dirty="0" smtClean="0"/>
              <a:t> </a:t>
            </a:r>
            <a:r>
              <a:rPr lang="en-US" dirty="0" err="1" smtClean="0"/>
              <a:t>bir</a:t>
            </a:r>
            <a:r>
              <a:rPr lang="en-US" dirty="0" smtClean="0"/>
              <a:t> </a:t>
            </a:r>
            <a:r>
              <a:rPr lang="en-US" dirty="0" err="1" smtClean="0"/>
              <a:t>sertifika</a:t>
            </a:r>
            <a:r>
              <a:rPr lang="en-US" dirty="0" smtClean="0"/>
              <a:t> </a:t>
            </a:r>
            <a:r>
              <a:rPr lang="en-US" dirty="0" err="1" smtClean="0"/>
              <a:t>sağlanacak</a:t>
            </a:r>
            <a:r>
              <a:rPr lang="en-US" dirty="0" smtClean="0"/>
              <a:t>.</a:t>
            </a:r>
            <a:endParaRPr lang="tr-TR" dirty="0"/>
          </a:p>
        </p:txBody>
      </p:sp>
    </p:spTree>
    <p:extLst>
      <p:ext uri="{BB962C8B-B14F-4D97-AF65-F5344CB8AC3E}">
        <p14:creationId xmlns:p14="http://schemas.microsoft.com/office/powerpoint/2010/main" val="158522250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Komisyon’a</a:t>
            </a:r>
            <a:r>
              <a:rPr lang="en-US" dirty="0" smtClean="0"/>
              <a:t> </a:t>
            </a:r>
            <a:r>
              <a:rPr lang="en-US" dirty="0" err="1" smtClean="0"/>
              <a:t>İletilebilecek</a:t>
            </a:r>
            <a:r>
              <a:rPr lang="en-US" dirty="0" smtClean="0"/>
              <a:t> </a:t>
            </a:r>
            <a:r>
              <a:rPr lang="en-US" dirty="0" err="1" smtClean="0"/>
              <a:t>Sorular</a:t>
            </a:r>
            <a:endParaRPr lang="tr-TR" dirty="0"/>
          </a:p>
        </p:txBody>
      </p:sp>
      <p:sp>
        <p:nvSpPr>
          <p:cNvPr id="3" name="Content Placeholder 2"/>
          <p:cNvSpPr>
            <a:spLocks noGrp="1"/>
          </p:cNvSpPr>
          <p:nvPr>
            <p:ph idx="1"/>
          </p:nvPr>
        </p:nvSpPr>
        <p:spPr>
          <a:xfrm>
            <a:off x="838200" y="1561856"/>
            <a:ext cx="10515600" cy="4351338"/>
          </a:xfrm>
        </p:spPr>
        <p:txBody>
          <a:bodyPr>
            <a:normAutofit fontScale="92500" lnSpcReduction="10000"/>
          </a:bodyPr>
          <a:lstStyle/>
          <a:p>
            <a:r>
              <a:rPr lang="en-US" dirty="0" smtClean="0"/>
              <a:t>Bu </a:t>
            </a:r>
            <a:r>
              <a:rPr lang="en-US" dirty="0" err="1" smtClean="0"/>
              <a:t>faaliyetin</a:t>
            </a:r>
            <a:r>
              <a:rPr lang="en-US" dirty="0" smtClean="0"/>
              <a:t> </a:t>
            </a:r>
            <a:r>
              <a:rPr lang="en-US" dirty="0" err="1" smtClean="0"/>
              <a:t>Brüksel’de</a:t>
            </a:r>
            <a:r>
              <a:rPr lang="en-US" dirty="0" smtClean="0"/>
              <a:t> </a:t>
            </a:r>
            <a:r>
              <a:rPr lang="en-US" dirty="0" err="1" smtClean="0"/>
              <a:t>bulunan</a:t>
            </a:r>
            <a:r>
              <a:rPr lang="en-US" dirty="0" smtClean="0"/>
              <a:t> </a:t>
            </a:r>
            <a:r>
              <a:rPr lang="en-US" dirty="0" err="1" smtClean="0"/>
              <a:t>ilgili</a:t>
            </a:r>
            <a:r>
              <a:rPr lang="en-US" dirty="0" smtClean="0"/>
              <a:t> </a:t>
            </a:r>
            <a:r>
              <a:rPr lang="en-US" dirty="0" err="1" smtClean="0"/>
              <a:t>Ajans</a:t>
            </a:r>
            <a:r>
              <a:rPr lang="en-US" dirty="0" smtClean="0"/>
              <a:t> </a:t>
            </a:r>
            <a:r>
              <a:rPr lang="en-US" dirty="0" err="1" smtClean="0"/>
              <a:t>yürüttüğünden</a:t>
            </a:r>
            <a:r>
              <a:rPr lang="en-US" dirty="0" smtClean="0"/>
              <a:t> </a:t>
            </a:r>
            <a:r>
              <a:rPr lang="en-US" dirty="0" err="1" smtClean="0"/>
              <a:t>aşağıdaki</a:t>
            </a:r>
            <a:r>
              <a:rPr lang="en-US" dirty="0" smtClean="0"/>
              <a:t> </a:t>
            </a:r>
            <a:r>
              <a:rPr lang="en-US" dirty="0" err="1" smtClean="0"/>
              <a:t>sorular</a:t>
            </a:r>
            <a:r>
              <a:rPr lang="en-US" dirty="0" smtClean="0"/>
              <a:t> </a:t>
            </a:r>
            <a:r>
              <a:rPr lang="en-US" dirty="0" err="1" smtClean="0"/>
              <a:t>doğrudan</a:t>
            </a:r>
            <a:r>
              <a:rPr lang="en-US" dirty="0" smtClean="0"/>
              <a:t> </a:t>
            </a:r>
            <a:r>
              <a:rPr lang="en-US" dirty="0" err="1" smtClean="0"/>
              <a:t>kendilerine</a:t>
            </a:r>
            <a:r>
              <a:rPr lang="en-US" dirty="0" smtClean="0"/>
              <a:t> </a:t>
            </a:r>
            <a:r>
              <a:rPr lang="en-US" dirty="0" err="1" smtClean="0"/>
              <a:t>iletilmelidir</a:t>
            </a:r>
            <a:r>
              <a:rPr lang="en-US" dirty="0" smtClean="0"/>
              <a:t>.</a:t>
            </a:r>
          </a:p>
          <a:p>
            <a:pPr lvl="1"/>
            <a:r>
              <a:rPr lang="en-US" dirty="0" smtClean="0"/>
              <a:t>E-</a:t>
            </a:r>
            <a:r>
              <a:rPr lang="en-US" dirty="0" err="1" smtClean="0"/>
              <a:t>postaya</a:t>
            </a:r>
            <a:r>
              <a:rPr lang="en-US" dirty="0" smtClean="0"/>
              <a:t> </a:t>
            </a:r>
            <a:r>
              <a:rPr lang="en-US" dirty="0" err="1" smtClean="0"/>
              <a:t>erişimimi</a:t>
            </a:r>
            <a:r>
              <a:rPr lang="en-US" dirty="0" smtClean="0"/>
              <a:t> </a:t>
            </a:r>
            <a:r>
              <a:rPr lang="en-US" dirty="0" err="1" smtClean="0"/>
              <a:t>kaybettim</a:t>
            </a:r>
            <a:endParaRPr lang="en-US" dirty="0" smtClean="0"/>
          </a:p>
          <a:p>
            <a:pPr lvl="1"/>
            <a:r>
              <a:rPr lang="en-US" dirty="0" err="1" smtClean="0"/>
              <a:t>Başvuru</a:t>
            </a:r>
            <a:r>
              <a:rPr lang="en-US" dirty="0" smtClean="0"/>
              <a:t> </a:t>
            </a:r>
            <a:r>
              <a:rPr lang="en-US" dirty="0" err="1" smtClean="0"/>
              <a:t>kodum</a:t>
            </a:r>
            <a:r>
              <a:rPr lang="en-US" dirty="0" smtClean="0"/>
              <a:t> </a:t>
            </a:r>
            <a:r>
              <a:rPr lang="en-US" dirty="0" err="1" smtClean="0"/>
              <a:t>gözükmüyor</a:t>
            </a:r>
            <a:r>
              <a:rPr lang="en-US" dirty="0" smtClean="0"/>
              <a:t>.</a:t>
            </a:r>
          </a:p>
          <a:p>
            <a:pPr lvl="1"/>
            <a:r>
              <a:rPr lang="en-US" dirty="0" err="1" smtClean="0"/>
              <a:t>Seyahat</a:t>
            </a:r>
            <a:r>
              <a:rPr lang="en-US" dirty="0" smtClean="0"/>
              <a:t> </a:t>
            </a:r>
            <a:r>
              <a:rPr lang="en-US" dirty="0" err="1" smtClean="0"/>
              <a:t>çekimi</a:t>
            </a:r>
            <a:r>
              <a:rPr lang="en-US" dirty="0" smtClean="0"/>
              <a:t> </a:t>
            </a:r>
            <a:r>
              <a:rPr lang="en-US" dirty="0" err="1" smtClean="0"/>
              <a:t>uzatmak</a:t>
            </a:r>
            <a:r>
              <a:rPr lang="en-US" dirty="0" smtClean="0"/>
              <a:t> </a:t>
            </a:r>
            <a:r>
              <a:rPr lang="en-US" dirty="0" err="1" smtClean="0"/>
              <a:t>istiyorum</a:t>
            </a:r>
            <a:r>
              <a:rPr lang="en-US" dirty="0" smtClean="0"/>
              <a:t>.</a:t>
            </a:r>
          </a:p>
          <a:p>
            <a:pPr lvl="1"/>
            <a:r>
              <a:rPr lang="en-US" dirty="0" err="1" smtClean="0"/>
              <a:t>Başka</a:t>
            </a:r>
            <a:r>
              <a:rPr lang="en-US" dirty="0" smtClean="0"/>
              <a:t> </a:t>
            </a:r>
            <a:r>
              <a:rPr lang="en-US" dirty="0" err="1" smtClean="0"/>
              <a:t>bir</a:t>
            </a:r>
            <a:r>
              <a:rPr lang="en-US" dirty="0" smtClean="0"/>
              <a:t> </a:t>
            </a:r>
            <a:r>
              <a:rPr lang="en-US" dirty="0" err="1" smtClean="0"/>
              <a:t>gruba</a:t>
            </a:r>
            <a:r>
              <a:rPr lang="en-US" dirty="0" smtClean="0"/>
              <a:t> </a:t>
            </a:r>
            <a:r>
              <a:rPr lang="en-US" dirty="0" err="1" smtClean="0"/>
              <a:t>katılmak</a:t>
            </a:r>
            <a:r>
              <a:rPr lang="en-US" dirty="0" smtClean="0"/>
              <a:t> </a:t>
            </a:r>
            <a:r>
              <a:rPr lang="en-US" dirty="0" err="1" smtClean="0"/>
              <a:t>istiyorum</a:t>
            </a:r>
            <a:r>
              <a:rPr lang="en-US" dirty="0" smtClean="0"/>
              <a:t>.</a:t>
            </a:r>
          </a:p>
          <a:p>
            <a:pPr lvl="1"/>
            <a:r>
              <a:rPr lang="en-US" dirty="0" err="1" smtClean="0"/>
              <a:t>İptal</a:t>
            </a:r>
            <a:r>
              <a:rPr lang="en-US" dirty="0" smtClean="0"/>
              <a:t> </a:t>
            </a:r>
            <a:r>
              <a:rPr lang="en-US" dirty="0" err="1" smtClean="0"/>
              <a:t>etmek</a:t>
            </a:r>
            <a:r>
              <a:rPr lang="en-US" dirty="0" smtClean="0"/>
              <a:t> </a:t>
            </a:r>
            <a:r>
              <a:rPr lang="en-US" dirty="0" err="1" smtClean="0"/>
              <a:t>istiyorum</a:t>
            </a:r>
            <a:r>
              <a:rPr lang="en-US" dirty="0" smtClean="0"/>
              <a:t>.</a:t>
            </a:r>
          </a:p>
          <a:p>
            <a:pPr lvl="1"/>
            <a:r>
              <a:rPr lang="en-US" dirty="0" err="1" smtClean="0"/>
              <a:t>Vize</a:t>
            </a:r>
            <a:r>
              <a:rPr lang="en-US" dirty="0" smtClean="0"/>
              <a:t> e-</a:t>
            </a:r>
            <a:r>
              <a:rPr lang="en-US" dirty="0" err="1" smtClean="0"/>
              <a:t>postası</a:t>
            </a:r>
            <a:r>
              <a:rPr lang="en-US" dirty="0" smtClean="0"/>
              <a:t> </a:t>
            </a:r>
            <a:r>
              <a:rPr lang="en-US" dirty="0" err="1" smtClean="0"/>
              <a:t>iletilmedi</a:t>
            </a:r>
            <a:r>
              <a:rPr lang="en-US" dirty="0" smtClean="0"/>
              <a:t>.</a:t>
            </a:r>
          </a:p>
          <a:p>
            <a:pPr lvl="1"/>
            <a:r>
              <a:rPr lang="en-US" dirty="0" err="1" smtClean="0"/>
              <a:t>Uygulamayla</a:t>
            </a:r>
            <a:r>
              <a:rPr lang="en-US" dirty="0" smtClean="0"/>
              <a:t> </a:t>
            </a:r>
            <a:r>
              <a:rPr lang="en-US" dirty="0" err="1" smtClean="0"/>
              <a:t>ilgili</a:t>
            </a:r>
            <a:r>
              <a:rPr lang="en-US" dirty="0" smtClean="0"/>
              <a:t> </a:t>
            </a:r>
            <a:r>
              <a:rPr lang="en-US" dirty="0" err="1" smtClean="0"/>
              <a:t>teknik</a:t>
            </a:r>
            <a:r>
              <a:rPr lang="en-US" dirty="0" smtClean="0"/>
              <a:t> </a:t>
            </a:r>
            <a:r>
              <a:rPr lang="en-US" dirty="0" err="1" smtClean="0"/>
              <a:t>sorunlar</a:t>
            </a:r>
            <a:r>
              <a:rPr lang="en-US" dirty="0" smtClean="0"/>
              <a:t>.</a:t>
            </a:r>
          </a:p>
          <a:p>
            <a:pPr lvl="1"/>
            <a:r>
              <a:rPr lang="en-US" dirty="0" smtClean="0"/>
              <a:t>Manuel </a:t>
            </a:r>
            <a:r>
              <a:rPr lang="en-US" dirty="0" err="1" smtClean="0"/>
              <a:t>olarak</a:t>
            </a:r>
            <a:r>
              <a:rPr lang="en-US" dirty="0" smtClean="0"/>
              <a:t> </a:t>
            </a:r>
            <a:r>
              <a:rPr lang="en-US" dirty="0" err="1" smtClean="0"/>
              <a:t>seyahat</a:t>
            </a:r>
            <a:r>
              <a:rPr lang="en-US" dirty="0" smtClean="0"/>
              <a:t> </a:t>
            </a:r>
            <a:r>
              <a:rPr lang="en-US" dirty="0" err="1" smtClean="0"/>
              <a:t>ekleyememek</a:t>
            </a:r>
            <a:r>
              <a:rPr lang="en-US" dirty="0" smtClean="0"/>
              <a:t>.</a:t>
            </a:r>
          </a:p>
          <a:p>
            <a:r>
              <a:rPr lang="en-US" dirty="0" err="1" smtClean="0"/>
              <a:t>İletişim</a:t>
            </a:r>
            <a:r>
              <a:rPr lang="en-US" dirty="0" smtClean="0"/>
              <a:t> </a:t>
            </a:r>
            <a:r>
              <a:rPr lang="en-US" dirty="0" err="1" smtClean="0"/>
              <a:t>adresi</a:t>
            </a:r>
            <a:r>
              <a:rPr lang="en-US" dirty="0"/>
              <a:t>: </a:t>
            </a:r>
            <a:r>
              <a:rPr lang="en-US" dirty="0">
                <a:hlinkClick r:id="rId2"/>
              </a:rPr>
              <a:t>https://</a:t>
            </a:r>
            <a:r>
              <a:rPr lang="en-US" dirty="0" smtClean="0">
                <a:hlinkClick r:id="rId2"/>
              </a:rPr>
              <a:t>discovereu-wave6.zendesk.com/hc/en-gb/requests/new</a:t>
            </a:r>
            <a:r>
              <a:rPr lang="en-US" dirty="0" smtClean="0"/>
              <a:t> </a:t>
            </a:r>
            <a:endParaRPr lang="en-US" dirty="0" smtClean="0"/>
          </a:p>
          <a:p>
            <a:endParaRPr lang="tr-TR" dirty="0"/>
          </a:p>
        </p:txBody>
      </p:sp>
      <p:pic>
        <p:nvPicPr>
          <p:cNvPr id="4"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16387" y="6176963"/>
            <a:ext cx="1218586" cy="639258"/>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72584" y="5489204"/>
            <a:ext cx="1616838" cy="1375518"/>
          </a:xfrm>
          <a:prstGeom prst="rect">
            <a:avLst/>
          </a:prstGeom>
        </p:spPr>
      </p:pic>
      <p:pic>
        <p:nvPicPr>
          <p:cNvPr id="6" name="Picture 4" descr="EU emblem 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15948" y="6145108"/>
            <a:ext cx="1056636" cy="6711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571178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15656"/>
            <a:ext cx="10515600" cy="1325563"/>
          </a:xfrm>
        </p:spPr>
        <p:txBody>
          <a:bodyPr/>
          <a:lstStyle/>
          <a:p>
            <a:r>
              <a:rPr lang="en-US" dirty="0" err="1" smtClean="0"/>
              <a:t>Komisyona</a:t>
            </a:r>
            <a:r>
              <a:rPr lang="en-US" dirty="0" smtClean="0"/>
              <a:t> </a:t>
            </a:r>
            <a:r>
              <a:rPr lang="en-US" dirty="0" err="1" smtClean="0"/>
              <a:t>Sorun</a:t>
            </a:r>
            <a:endParaRPr lang="tr-TR" dirty="0"/>
          </a:p>
        </p:txBody>
      </p:sp>
      <p:sp>
        <p:nvSpPr>
          <p:cNvPr id="3" name="Content Placeholder 2"/>
          <p:cNvSpPr>
            <a:spLocks noGrp="1"/>
          </p:cNvSpPr>
          <p:nvPr>
            <p:ph idx="1"/>
          </p:nvPr>
        </p:nvSpPr>
        <p:spPr>
          <a:xfrm>
            <a:off x="838200" y="1477108"/>
            <a:ext cx="10515600" cy="4699855"/>
          </a:xfrm>
        </p:spPr>
        <p:txBody>
          <a:bodyPr>
            <a:normAutofit/>
          </a:bodyPr>
          <a:lstStyle/>
          <a:p>
            <a:pPr marL="0" indent="0" algn="just">
              <a:buNone/>
            </a:pPr>
            <a:r>
              <a:rPr lang="en-US" dirty="0" err="1" smtClean="0"/>
              <a:t>Aşağıdaki</a:t>
            </a:r>
            <a:r>
              <a:rPr lang="en-US" dirty="0" smtClean="0"/>
              <a:t> </a:t>
            </a:r>
            <a:r>
              <a:rPr lang="en-US" dirty="0" err="1" smtClean="0"/>
              <a:t>adreste</a:t>
            </a:r>
            <a:r>
              <a:rPr lang="en-US" dirty="0" smtClean="0"/>
              <a:t> </a:t>
            </a:r>
            <a:r>
              <a:rPr lang="en-US" dirty="0" err="1" smtClean="0"/>
              <a:t>yer</a:t>
            </a:r>
            <a:r>
              <a:rPr lang="en-US" dirty="0" smtClean="0"/>
              <a:t> </a:t>
            </a:r>
            <a:r>
              <a:rPr lang="en-US" dirty="0" err="1" smtClean="0"/>
              <a:t>alan</a:t>
            </a:r>
            <a:r>
              <a:rPr lang="en-US" dirty="0" smtClean="0"/>
              <a:t> “Help </a:t>
            </a:r>
            <a:r>
              <a:rPr lang="en-US" dirty="0" err="1" smtClean="0"/>
              <a:t>Center”dan</a:t>
            </a:r>
            <a:r>
              <a:rPr lang="en-US" dirty="0" smtClean="0"/>
              <a:t> </a:t>
            </a:r>
            <a:r>
              <a:rPr lang="en-US" dirty="0" err="1" smtClean="0"/>
              <a:t>veya</a:t>
            </a:r>
            <a:r>
              <a:rPr lang="en-US" dirty="0" smtClean="0"/>
              <a:t> </a:t>
            </a:r>
            <a:r>
              <a:rPr lang="en-US" dirty="0" err="1" smtClean="0"/>
              <a:t>erişiminiz</a:t>
            </a:r>
            <a:r>
              <a:rPr lang="en-US" dirty="0" smtClean="0"/>
              <a:t> </a:t>
            </a:r>
            <a:r>
              <a:rPr lang="en-US" dirty="0" err="1" smtClean="0"/>
              <a:t>varsa</a:t>
            </a:r>
            <a:r>
              <a:rPr lang="en-US" dirty="0" smtClean="0"/>
              <a:t> </a:t>
            </a:r>
            <a:r>
              <a:rPr lang="en-US" dirty="0" err="1" smtClean="0"/>
              <a:t>mobil</a:t>
            </a:r>
            <a:r>
              <a:rPr lang="en-US" dirty="0" smtClean="0"/>
              <a:t> </a:t>
            </a:r>
            <a:r>
              <a:rPr lang="en-US" dirty="0" err="1" smtClean="0"/>
              <a:t>uygulama</a:t>
            </a:r>
            <a:r>
              <a:rPr lang="en-US" dirty="0" smtClean="0"/>
              <a:t> </a:t>
            </a:r>
            <a:r>
              <a:rPr lang="en-US" dirty="0" err="1" smtClean="0"/>
              <a:t>üzerinden</a:t>
            </a:r>
            <a:r>
              <a:rPr lang="en-US" dirty="0" smtClean="0"/>
              <a:t> </a:t>
            </a:r>
            <a:r>
              <a:rPr lang="en-US" dirty="0" err="1" smtClean="0"/>
              <a:t>durumunuzu</a:t>
            </a:r>
            <a:r>
              <a:rPr lang="en-US" dirty="0" smtClean="0"/>
              <a:t> </a:t>
            </a:r>
            <a:r>
              <a:rPr lang="en-US" dirty="0" err="1" smtClean="0"/>
              <a:t>anlatan</a:t>
            </a:r>
            <a:r>
              <a:rPr lang="en-US" dirty="0" smtClean="0"/>
              <a:t> </a:t>
            </a:r>
            <a:r>
              <a:rPr lang="en-US" dirty="0" err="1" smtClean="0"/>
              <a:t>başvuru</a:t>
            </a:r>
            <a:r>
              <a:rPr lang="en-US" dirty="0" smtClean="0"/>
              <a:t> </a:t>
            </a:r>
            <a:r>
              <a:rPr lang="en-US" dirty="0" err="1" smtClean="0"/>
              <a:t>kodunuzun</a:t>
            </a:r>
            <a:r>
              <a:rPr lang="en-US" dirty="0" smtClean="0"/>
              <a:t>, </a:t>
            </a:r>
            <a:r>
              <a:rPr lang="en-US" dirty="0" err="1" smtClean="0"/>
              <a:t>başvurduğunuz</a:t>
            </a:r>
            <a:r>
              <a:rPr lang="en-US" dirty="0" smtClean="0"/>
              <a:t> e-</a:t>
            </a:r>
            <a:r>
              <a:rPr lang="en-US" dirty="0" err="1" smtClean="0"/>
              <a:t>posta</a:t>
            </a:r>
            <a:r>
              <a:rPr lang="en-US" dirty="0" smtClean="0"/>
              <a:t> </a:t>
            </a:r>
            <a:r>
              <a:rPr lang="en-US" dirty="0" err="1" smtClean="0"/>
              <a:t>adresinizin</a:t>
            </a:r>
            <a:r>
              <a:rPr lang="en-US" dirty="0" smtClean="0"/>
              <a:t> ve </a:t>
            </a:r>
            <a:r>
              <a:rPr lang="en-US" dirty="0" err="1" smtClean="0"/>
              <a:t>isim</a:t>
            </a:r>
            <a:r>
              <a:rPr lang="en-US" dirty="0" smtClean="0"/>
              <a:t>-soy </a:t>
            </a:r>
            <a:r>
              <a:rPr lang="en-US" dirty="0" err="1" smtClean="0"/>
              <a:t>isminiz</a:t>
            </a:r>
            <a:r>
              <a:rPr lang="en-US" dirty="0" smtClean="0"/>
              <a:t> </a:t>
            </a:r>
            <a:r>
              <a:rPr lang="en-US" dirty="0" err="1" smtClean="0"/>
              <a:t>yer</a:t>
            </a:r>
            <a:r>
              <a:rPr lang="en-US" dirty="0" smtClean="0"/>
              <a:t> </a:t>
            </a:r>
            <a:r>
              <a:rPr lang="en-US" dirty="0" err="1" smtClean="0"/>
              <a:t>aldığı</a:t>
            </a:r>
            <a:r>
              <a:rPr lang="en-US" dirty="0" smtClean="0"/>
              <a:t> </a:t>
            </a:r>
            <a:r>
              <a:rPr lang="en-US" dirty="0" err="1" smtClean="0"/>
              <a:t>İngilizce</a:t>
            </a:r>
            <a:r>
              <a:rPr lang="en-US" dirty="0" smtClean="0"/>
              <a:t> </a:t>
            </a:r>
            <a:r>
              <a:rPr lang="en-US" dirty="0" err="1" smtClean="0"/>
              <a:t>bir</a:t>
            </a:r>
            <a:r>
              <a:rPr lang="en-US" dirty="0" smtClean="0"/>
              <a:t> </a:t>
            </a:r>
            <a:r>
              <a:rPr lang="en-US" dirty="0" err="1" smtClean="0"/>
              <a:t>talep</a:t>
            </a:r>
            <a:r>
              <a:rPr lang="en-US" dirty="0" smtClean="0"/>
              <a:t> </a:t>
            </a:r>
            <a:r>
              <a:rPr lang="en-US" dirty="0" err="1" smtClean="0"/>
              <a:t>oluşturmanız</a:t>
            </a:r>
            <a:r>
              <a:rPr lang="en-US" dirty="0" smtClean="0"/>
              <a:t> </a:t>
            </a:r>
            <a:r>
              <a:rPr lang="en-US" dirty="0" err="1" smtClean="0"/>
              <a:t>gerekmektedir</a:t>
            </a:r>
            <a:r>
              <a:rPr lang="en-US" dirty="0" smtClean="0"/>
              <a:t>. </a:t>
            </a:r>
            <a:r>
              <a:rPr lang="en-US" dirty="0" err="1" smtClean="0"/>
              <a:t>Talebinizin</a:t>
            </a:r>
            <a:r>
              <a:rPr lang="en-US" dirty="0" smtClean="0"/>
              <a:t> </a:t>
            </a:r>
            <a:r>
              <a:rPr lang="en-US" dirty="0" err="1" smtClean="0"/>
              <a:t>ekran</a:t>
            </a:r>
            <a:r>
              <a:rPr lang="en-US" dirty="0" smtClean="0"/>
              <a:t> </a:t>
            </a:r>
            <a:r>
              <a:rPr lang="en-US" dirty="0" err="1" smtClean="0"/>
              <a:t>görüntüsünü</a:t>
            </a:r>
            <a:r>
              <a:rPr lang="en-US" dirty="0" smtClean="0"/>
              <a:t> </a:t>
            </a:r>
            <a:r>
              <a:rPr lang="en-US" dirty="0" err="1" smtClean="0"/>
              <a:t>almanız</a:t>
            </a:r>
            <a:r>
              <a:rPr lang="en-US" dirty="0" smtClean="0"/>
              <a:t> </a:t>
            </a:r>
            <a:r>
              <a:rPr lang="en-US" dirty="0" err="1" smtClean="0"/>
              <a:t>faydalı</a:t>
            </a:r>
            <a:r>
              <a:rPr lang="en-US" dirty="0" smtClean="0"/>
              <a:t> </a:t>
            </a:r>
            <a:r>
              <a:rPr lang="en-US" dirty="0" err="1" smtClean="0"/>
              <a:t>olacaktır</a:t>
            </a:r>
            <a:r>
              <a:rPr lang="en-US" dirty="0" smtClean="0"/>
              <a:t>.</a:t>
            </a:r>
          </a:p>
          <a:p>
            <a:pPr marL="0" indent="0">
              <a:buNone/>
            </a:pPr>
            <a:endParaRPr lang="en-US" dirty="0" smtClean="0"/>
          </a:p>
          <a:p>
            <a:pPr marL="0" indent="0">
              <a:buNone/>
            </a:pPr>
            <a:r>
              <a:rPr lang="en-US" dirty="0" smtClean="0">
                <a:hlinkClick r:id="rId2"/>
              </a:rPr>
              <a:t>https</a:t>
            </a:r>
            <a:r>
              <a:rPr lang="en-US" dirty="0">
                <a:hlinkClick r:id="rId2"/>
              </a:rPr>
              <a:t>://start-discover.eu</a:t>
            </a:r>
            <a:r>
              <a:rPr lang="en-US" dirty="0" smtClean="0">
                <a:hlinkClick r:id="rId2"/>
              </a:rPr>
              <a:t>/</a:t>
            </a:r>
            <a:r>
              <a:rPr lang="en-US" dirty="0" smtClean="0"/>
              <a:t> </a:t>
            </a:r>
          </a:p>
          <a:p>
            <a:pPr marL="0" indent="0">
              <a:buNone/>
            </a:pPr>
            <a:endParaRPr lang="en-US" dirty="0" smtClean="0"/>
          </a:p>
          <a:p>
            <a:pPr marL="0" indent="0" algn="just">
              <a:buNone/>
            </a:pPr>
            <a:r>
              <a:rPr lang="en-US" dirty="0" err="1" smtClean="0"/>
              <a:t>İki</a:t>
            </a:r>
            <a:r>
              <a:rPr lang="en-US" dirty="0" smtClean="0"/>
              <a:t> </a:t>
            </a:r>
            <a:r>
              <a:rPr lang="en-US" dirty="0" err="1" smtClean="0"/>
              <a:t>hafta</a:t>
            </a:r>
            <a:r>
              <a:rPr lang="en-US" dirty="0" smtClean="0"/>
              <a:t> </a:t>
            </a:r>
            <a:r>
              <a:rPr lang="en-US" dirty="0" err="1" smtClean="0"/>
              <a:t>içerisinde</a:t>
            </a:r>
            <a:r>
              <a:rPr lang="en-US" dirty="0" smtClean="0"/>
              <a:t> </a:t>
            </a:r>
            <a:r>
              <a:rPr lang="en-US" dirty="0" err="1" smtClean="0"/>
              <a:t>talebinize</a:t>
            </a:r>
            <a:r>
              <a:rPr lang="en-US" dirty="0" smtClean="0"/>
              <a:t> </a:t>
            </a:r>
            <a:r>
              <a:rPr lang="en-US" dirty="0" err="1" smtClean="0"/>
              <a:t>dönüş</a:t>
            </a:r>
            <a:r>
              <a:rPr lang="en-US" dirty="0" smtClean="0"/>
              <a:t> </a:t>
            </a:r>
            <a:r>
              <a:rPr lang="en-US" dirty="0" err="1" smtClean="0"/>
              <a:t>olmazsa</a:t>
            </a:r>
            <a:r>
              <a:rPr lang="en-US" dirty="0" smtClean="0"/>
              <a:t> </a:t>
            </a:r>
            <a:r>
              <a:rPr lang="en-US" dirty="0" err="1" smtClean="0"/>
              <a:t>ekran</a:t>
            </a:r>
            <a:r>
              <a:rPr lang="en-US" dirty="0" smtClean="0"/>
              <a:t> </a:t>
            </a:r>
            <a:r>
              <a:rPr lang="en-US" dirty="0" err="1" smtClean="0"/>
              <a:t>görüntüsü</a:t>
            </a:r>
            <a:r>
              <a:rPr lang="en-US" dirty="0" smtClean="0"/>
              <a:t> </a:t>
            </a:r>
            <a:r>
              <a:rPr lang="en-US" dirty="0" err="1" smtClean="0"/>
              <a:t>ile</a:t>
            </a:r>
            <a:r>
              <a:rPr lang="en-US" dirty="0" smtClean="0"/>
              <a:t> </a:t>
            </a:r>
            <a:r>
              <a:rPr lang="en-US" dirty="0" err="1" smtClean="0"/>
              <a:t>birlikte</a:t>
            </a:r>
            <a:r>
              <a:rPr lang="en-US" dirty="0" smtClean="0"/>
              <a:t> </a:t>
            </a:r>
            <a:r>
              <a:rPr lang="en-US" dirty="0" smtClean="0">
                <a:hlinkClick r:id="rId3"/>
              </a:rPr>
              <a:t>discoverEU@ua.gov.tr</a:t>
            </a:r>
            <a:r>
              <a:rPr lang="en-US" dirty="0" smtClean="0"/>
              <a:t> </a:t>
            </a:r>
            <a:r>
              <a:rPr lang="en-US" dirty="0" err="1" smtClean="0"/>
              <a:t>adresine</a:t>
            </a:r>
            <a:r>
              <a:rPr lang="en-US" dirty="0" smtClean="0"/>
              <a:t> e-</a:t>
            </a:r>
            <a:r>
              <a:rPr lang="en-US" dirty="0" err="1" smtClean="0"/>
              <a:t>posta</a:t>
            </a:r>
            <a:r>
              <a:rPr lang="en-US" dirty="0" smtClean="0"/>
              <a:t> </a:t>
            </a:r>
            <a:r>
              <a:rPr lang="en-US" dirty="0" err="1" smtClean="0"/>
              <a:t>iletebilirsiniz</a:t>
            </a:r>
            <a:r>
              <a:rPr lang="en-US" dirty="0" smtClean="0"/>
              <a:t>.</a:t>
            </a:r>
            <a:endParaRPr lang="tr-TR" dirty="0"/>
          </a:p>
        </p:txBody>
      </p:sp>
    </p:spTree>
    <p:extLst>
      <p:ext uri="{BB962C8B-B14F-4D97-AF65-F5344CB8AC3E}">
        <p14:creationId xmlns:p14="http://schemas.microsoft.com/office/powerpoint/2010/main" val="18197717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68582" y="2586181"/>
            <a:ext cx="9698182" cy="1500993"/>
          </a:xfrm>
        </p:spPr>
        <p:txBody>
          <a:bodyPr>
            <a:normAutofit fontScale="90000"/>
          </a:bodyPr>
          <a:lstStyle/>
          <a:p>
            <a:r>
              <a:rPr lang="en-US" sz="5400" dirty="0" err="1" smtClean="0"/>
              <a:t>Avrupa’yı</a:t>
            </a:r>
            <a:r>
              <a:rPr lang="en-US" sz="5400" dirty="0" smtClean="0"/>
              <a:t> </a:t>
            </a:r>
            <a:r>
              <a:rPr lang="en-US" sz="5400" dirty="0" err="1" smtClean="0"/>
              <a:t>Keşfet</a:t>
            </a:r>
            <a:r>
              <a:rPr lang="en-US" sz="5400" dirty="0" smtClean="0"/>
              <a:t> Merkezi </a:t>
            </a:r>
            <a:r>
              <a:rPr lang="en-US" sz="5400" dirty="0" err="1" smtClean="0"/>
              <a:t>Başvurusu</a:t>
            </a:r>
            <a:r>
              <a:rPr lang="en-US" dirty="0" smtClean="0"/>
              <a:t/>
            </a:r>
            <a:br>
              <a:rPr lang="en-US" dirty="0" smtClean="0"/>
            </a:br>
            <a:r>
              <a:rPr lang="en-US" sz="4000" dirty="0" smtClean="0"/>
              <a:t>(</a:t>
            </a:r>
            <a:r>
              <a:rPr lang="en-US" sz="3600" dirty="0" err="1" smtClean="0"/>
              <a:t>DiscoverEU</a:t>
            </a:r>
            <a:r>
              <a:rPr lang="en-US" sz="3600" dirty="0" smtClean="0"/>
              <a:t> General Application</a:t>
            </a:r>
            <a:r>
              <a:rPr lang="en-US" sz="4000" dirty="0" smtClean="0"/>
              <a:t>)</a:t>
            </a:r>
            <a:endParaRPr lang="tr-TR" sz="4000" dirty="0"/>
          </a:p>
        </p:txBody>
      </p:sp>
      <p:sp>
        <p:nvSpPr>
          <p:cNvPr id="3" name="Subtitle 2"/>
          <p:cNvSpPr>
            <a:spLocks noGrp="1"/>
          </p:cNvSpPr>
          <p:nvPr>
            <p:ph type="subTitle" idx="1"/>
          </p:nvPr>
        </p:nvSpPr>
        <p:spPr>
          <a:xfrm>
            <a:off x="1579418" y="4516438"/>
            <a:ext cx="9144000" cy="1655762"/>
          </a:xfrm>
        </p:spPr>
        <p:txBody>
          <a:bodyPr/>
          <a:lstStyle/>
          <a:p>
            <a:r>
              <a:rPr lang="en-US" dirty="0" err="1" smtClean="0"/>
              <a:t>Eurodesk</a:t>
            </a:r>
            <a:r>
              <a:rPr lang="en-US" dirty="0" smtClean="0"/>
              <a:t> 1. </a:t>
            </a:r>
            <a:r>
              <a:rPr lang="en-US" dirty="0" err="1" smtClean="0"/>
              <a:t>Koordinasyon</a:t>
            </a:r>
            <a:r>
              <a:rPr lang="en-US" dirty="0" smtClean="0"/>
              <a:t> </a:t>
            </a:r>
            <a:r>
              <a:rPr lang="en-US" dirty="0" err="1" smtClean="0"/>
              <a:t>Toplantısı</a:t>
            </a:r>
            <a:endParaRPr lang="en-US" dirty="0" smtClean="0"/>
          </a:p>
          <a:p>
            <a:r>
              <a:rPr lang="en-US" sz="2000" dirty="0" smtClean="0"/>
              <a:t>3 – 5 Nisan 2023, Ankara</a:t>
            </a:r>
            <a:endParaRPr lang="tr-TR" sz="2000" dirty="0"/>
          </a:p>
        </p:txBody>
      </p:sp>
      <p:pic>
        <p:nvPicPr>
          <p:cNvPr id="5"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95418" y="1273046"/>
            <a:ext cx="1504019" cy="788994"/>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34317" y="743682"/>
            <a:ext cx="1800861" cy="1317981"/>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41779" y="1178169"/>
            <a:ext cx="3434205" cy="978748"/>
          </a:xfrm>
          <a:prstGeom prst="rect">
            <a:avLst/>
          </a:prstGeom>
        </p:spPr>
      </p:pic>
    </p:spTree>
    <p:extLst>
      <p:ext uri="{BB962C8B-B14F-4D97-AF65-F5344CB8AC3E}">
        <p14:creationId xmlns:p14="http://schemas.microsoft.com/office/powerpoint/2010/main" val="294478329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SÜREÇ</a:t>
            </a:r>
            <a:endParaRPr lang="tr-TR" dirty="0"/>
          </a:p>
        </p:txBody>
      </p:sp>
      <p:sp>
        <p:nvSpPr>
          <p:cNvPr id="3" name="Content Placeholder 2"/>
          <p:cNvSpPr>
            <a:spLocks noGrp="1"/>
          </p:cNvSpPr>
          <p:nvPr>
            <p:ph idx="1"/>
          </p:nvPr>
        </p:nvSpPr>
        <p:spPr/>
        <p:txBody>
          <a:bodyPr>
            <a:normAutofit lnSpcReduction="10000"/>
          </a:bodyPr>
          <a:lstStyle/>
          <a:p>
            <a:pPr marL="514350" indent="-514350">
              <a:buFont typeface="+mj-lt"/>
              <a:buAutoNum type="arabicPeriod"/>
            </a:pPr>
            <a:r>
              <a:rPr lang="en-US" dirty="0" smtClean="0"/>
              <a:t>BAŞVURU</a:t>
            </a:r>
          </a:p>
          <a:p>
            <a:pPr marL="514350" indent="-514350">
              <a:buFont typeface="+mj-lt"/>
              <a:buAutoNum type="arabicPeriod"/>
            </a:pPr>
            <a:r>
              <a:rPr lang="en-US" dirty="0" smtClean="0"/>
              <a:t>SONUÇLARIN İLANI</a:t>
            </a:r>
          </a:p>
          <a:p>
            <a:pPr marL="514350" indent="-514350">
              <a:buFont typeface="+mj-lt"/>
              <a:buAutoNum type="arabicPeriod"/>
            </a:pPr>
            <a:r>
              <a:rPr lang="en-US" dirty="0" smtClean="0"/>
              <a:t>REZERVASYON FORMU (Booking Form)</a:t>
            </a:r>
          </a:p>
          <a:p>
            <a:pPr marL="514350" indent="-514350">
              <a:buFont typeface="+mj-lt"/>
              <a:buAutoNum type="arabicPeriod"/>
            </a:pPr>
            <a:r>
              <a:rPr lang="en-US" dirty="0" smtClean="0"/>
              <a:t>VİZE DAVET MEKTUBU ve GERİ ÖDEME FORMU</a:t>
            </a:r>
          </a:p>
          <a:p>
            <a:pPr marL="514350" indent="-514350">
              <a:buFont typeface="+mj-lt"/>
              <a:buAutoNum type="arabicPeriod"/>
            </a:pPr>
            <a:r>
              <a:rPr lang="en-US" dirty="0" smtClean="0"/>
              <a:t>VİZE BAŞVURUSU</a:t>
            </a:r>
          </a:p>
          <a:p>
            <a:pPr marL="514350" indent="-514350">
              <a:buFont typeface="+mj-lt"/>
              <a:buAutoNum type="arabicPeriod"/>
            </a:pPr>
            <a:r>
              <a:rPr lang="en-US" dirty="0" smtClean="0"/>
              <a:t>MOBİL UYGULAMAYA KAYIT</a:t>
            </a:r>
          </a:p>
          <a:p>
            <a:pPr marL="514350" indent="-514350">
              <a:buFont typeface="+mj-lt"/>
              <a:buAutoNum type="arabicPeriod"/>
            </a:pPr>
            <a:r>
              <a:rPr lang="en-US" dirty="0" smtClean="0"/>
              <a:t>PLANLAMA</a:t>
            </a:r>
          </a:p>
          <a:p>
            <a:pPr marL="514350" indent="-514350">
              <a:buFont typeface="+mj-lt"/>
              <a:buAutoNum type="arabicPeriod"/>
            </a:pPr>
            <a:r>
              <a:rPr lang="en-US" dirty="0" smtClean="0"/>
              <a:t>SEYAHAT</a:t>
            </a:r>
          </a:p>
          <a:p>
            <a:pPr marL="514350" indent="-514350">
              <a:buFont typeface="+mj-lt"/>
              <a:buAutoNum type="arabicPeriod"/>
            </a:pPr>
            <a:r>
              <a:rPr lang="en-US" dirty="0" smtClean="0"/>
              <a:t>DÖNÜŞ</a:t>
            </a:r>
            <a:endParaRPr lang="tr-TR" dirty="0"/>
          </a:p>
        </p:txBody>
      </p:sp>
      <p:pic>
        <p:nvPicPr>
          <p:cNvPr id="4"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04592" y="6169952"/>
            <a:ext cx="1218586" cy="639258"/>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55000" y="5554537"/>
            <a:ext cx="1616838" cy="1375518"/>
          </a:xfrm>
          <a:prstGeom prst="rect">
            <a:avLst/>
          </a:prstGeom>
        </p:spPr>
      </p:pic>
      <p:pic>
        <p:nvPicPr>
          <p:cNvPr id="6" name="Picture 4" descr="EU emblem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03173" y="6138097"/>
            <a:ext cx="1056636" cy="6711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073568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BAŞVURU ve SONUÇLARIN İLANI</a:t>
            </a:r>
            <a:endParaRPr lang="tr-TR" dirty="0"/>
          </a:p>
        </p:txBody>
      </p:sp>
      <p:sp>
        <p:nvSpPr>
          <p:cNvPr id="3" name="Content Placeholder 2"/>
          <p:cNvSpPr>
            <a:spLocks noGrp="1"/>
          </p:cNvSpPr>
          <p:nvPr>
            <p:ph idx="1"/>
          </p:nvPr>
        </p:nvSpPr>
        <p:spPr/>
        <p:txBody>
          <a:bodyPr/>
          <a:lstStyle/>
          <a:p>
            <a:r>
              <a:rPr lang="en-US" dirty="0" err="1" smtClean="0"/>
              <a:t>Başvurular</a:t>
            </a:r>
            <a:r>
              <a:rPr lang="en-US" dirty="0" smtClean="0"/>
              <a:t> </a:t>
            </a:r>
            <a:r>
              <a:rPr lang="en-US" dirty="0" err="1" smtClean="0"/>
              <a:t>Avrupa</a:t>
            </a:r>
            <a:r>
              <a:rPr lang="en-US" dirty="0" smtClean="0"/>
              <a:t> </a:t>
            </a:r>
            <a:r>
              <a:rPr lang="en-US" dirty="0" err="1" smtClean="0"/>
              <a:t>Gençlik</a:t>
            </a:r>
            <a:r>
              <a:rPr lang="en-US" dirty="0" smtClean="0"/>
              <a:t> </a:t>
            </a:r>
            <a:r>
              <a:rPr lang="en-US" dirty="0" err="1" smtClean="0"/>
              <a:t>Portalı</a:t>
            </a:r>
            <a:r>
              <a:rPr lang="en-US" dirty="0" smtClean="0"/>
              <a:t> (European Youth </a:t>
            </a:r>
            <a:r>
              <a:rPr lang="en-US" dirty="0" smtClean="0"/>
              <a:t>Portal) web </a:t>
            </a:r>
            <a:r>
              <a:rPr lang="en-US" dirty="0" err="1" smtClean="0"/>
              <a:t>sayfasından</a:t>
            </a:r>
            <a:r>
              <a:rPr lang="en-US" dirty="0" smtClean="0"/>
              <a:t> </a:t>
            </a:r>
            <a:r>
              <a:rPr lang="en-US" dirty="0" err="1" smtClean="0"/>
              <a:t>alınmaktadır</a:t>
            </a:r>
            <a:r>
              <a:rPr lang="en-US" dirty="0" smtClean="0"/>
              <a:t>.</a:t>
            </a:r>
            <a:endParaRPr lang="en-US" dirty="0" smtClean="0"/>
          </a:p>
          <a:p>
            <a:r>
              <a:rPr lang="en-US" dirty="0" err="1" smtClean="0"/>
              <a:t>Uygunluk</a:t>
            </a:r>
            <a:r>
              <a:rPr lang="en-US" dirty="0" smtClean="0"/>
              <a:t> </a:t>
            </a:r>
            <a:r>
              <a:rPr lang="en-US" dirty="0" err="1" smtClean="0"/>
              <a:t>Kontrolü</a:t>
            </a:r>
            <a:r>
              <a:rPr lang="en-US" dirty="0" smtClean="0"/>
              <a:t> (</a:t>
            </a:r>
            <a:r>
              <a:rPr lang="en-US" dirty="0" err="1" smtClean="0"/>
              <a:t>Yaş</a:t>
            </a:r>
            <a:r>
              <a:rPr lang="en-US" dirty="0" smtClean="0"/>
              <a:t>, </a:t>
            </a:r>
            <a:r>
              <a:rPr lang="en-US" dirty="0" err="1" smtClean="0"/>
              <a:t>İkamet</a:t>
            </a:r>
            <a:r>
              <a:rPr lang="en-US" dirty="0" smtClean="0"/>
              <a:t> </a:t>
            </a:r>
            <a:r>
              <a:rPr lang="en-US" dirty="0" err="1" smtClean="0"/>
              <a:t>Ülkesi</a:t>
            </a:r>
            <a:r>
              <a:rPr lang="en-US" dirty="0" smtClean="0"/>
              <a:t> </a:t>
            </a:r>
            <a:r>
              <a:rPr lang="en-US" dirty="0" err="1" smtClean="0"/>
              <a:t>vd</a:t>
            </a:r>
            <a:r>
              <a:rPr lang="en-US" dirty="0" smtClean="0"/>
              <a:t>.)</a:t>
            </a:r>
            <a:r>
              <a:rPr lang="en-US" dirty="0" err="1" smtClean="0"/>
              <a:t>nü</a:t>
            </a:r>
            <a:r>
              <a:rPr lang="en-US" dirty="0" smtClean="0"/>
              <a:t> </a:t>
            </a:r>
            <a:r>
              <a:rPr lang="en-US" dirty="0" err="1" smtClean="0"/>
              <a:t>geçen</a:t>
            </a:r>
            <a:r>
              <a:rPr lang="en-US" dirty="0" smtClean="0"/>
              <a:t> </a:t>
            </a:r>
            <a:r>
              <a:rPr lang="en-US" dirty="0" err="1" smtClean="0"/>
              <a:t>adaylar</a:t>
            </a:r>
            <a:r>
              <a:rPr lang="en-US" dirty="0"/>
              <a:t> </a:t>
            </a:r>
            <a:r>
              <a:rPr lang="en-US" dirty="0" smtClean="0"/>
              <a:t>4 </a:t>
            </a:r>
            <a:r>
              <a:rPr lang="en-US" dirty="0" err="1" smtClean="0"/>
              <a:t>adet</a:t>
            </a:r>
            <a:r>
              <a:rPr lang="en-US" dirty="0" smtClean="0"/>
              <a:t> Quiz </a:t>
            </a:r>
            <a:r>
              <a:rPr lang="en-US" dirty="0" err="1" smtClean="0"/>
              <a:t>Sorusu</a:t>
            </a:r>
            <a:r>
              <a:rPr lang="en-US" dirty="0" smtClean="0"/>
              <a:t> </a:t>
            </a:r>
            <a:r>
              <a:rPr lang="en-US" dirty="0" err="1" smtClean="0"/>
              <a:t>cevaplamaktadır</a:t>
            </a:r>
            <a:r>
              <a:rPr lang="en-US" dirty="0" smtClean="0"/>
              <a:t>.</a:t>
            </a:r>
            <a:endParaRPr lang="en-US" dirty="0"/>
          </a:p>
          <a:p>
            <a:r>
              <a:rPr lang="en-US" dirty="0" err="1" smtClean="0"/>
              <a:t>Ülke</a:t>
            </a:r>
            <a:r>
              <a:rPr lang="en-US" dirty="0" smtClean="0"/>
              <a:t> </a:t>
            </a:r>
            <a:r>
              <a:rPr lang="en-US" dirty="0" err="1" smtClean="0"/>
              <a:t>bazında</a:t>
            </a:r>
            <a:r>
              <a:rPr lang="en-US" dirty="0" smtClean="0"/>
              <a:t> </a:t>
            </a:r>
            <a:r>
              <a:rPr lang="en-US" dirty="0" err="1" smtClean="0"/>
              <a:t>kota</a:t>
            </a:r>
            <a:r>
              <a:rPr lang="en-US" dirty="0" smtClean="0"/>
              <a:t> </a:t>
            </a:r>
            <a:r>
              <a:rPr lang="en-US" dirty="0" err="1" smtClean="0"/>
              <a:t>bulunmaktadır</a:t>
            </a:r>
            <a:r>
              <a:rPr lang="en-US" dirty="0" smtClean="0"/>
              <a:t>.</a:t>
            </a:r>
          </a:p>
          <a:p>
            <a:r>
              <a:rPr lang="en-US" dirty="0" err="1" smtClean="0"/>
              <a:t>Sonuçlar</a:t>
            </a:r>
            <a:r>
              <a:rPr lang="en-US" dirty="0" smtClean="0"/>
              <a:t> </a:t>
            </a:r>
            <a:r>
              <a:rPr lang="en-US" dirty="0" err="1" smtClean="0"/>
              <a:t>başvuru</a:t>
            </a:r>
            <a:r>
              <a:rPr lang="en-US" dirty="0" smtClean="0"/>
              <a:t> </a:t>
            </a:r>
            <a:r>
              <a:rPr lang="en-US" dirty="0" err="1" smtClean="0"/>
              <a:t>esnasında</a:t>
            </a:r>
            <a:r>
              <a:rPr lang="en-US" dirty="0" smtClean="0"/>
              <a:t> </a:t>
            </a:r>
            <a:r>
              <a:rPr lang="en-US" dirty="0" err="1" smtClean="0"/>
              <a:t>verilen</a:t>
            </a:r>
            <a:r>
              <a:rPr lang="en-US" dirty="0" smtClean="0"/>
              <a:t> e-</a:t>
            </a:r>
            <a:r>
              <a:rPr lang="en-US" dirty="0" err="1" smtClean="0"/>
              <a:t>posta</a:t>
            </a:r>
            <a:r>
              <a:rPr lang="en-US" dirty="0" smtClean="0"/>
              <a:t> </a:t>
            </a:r>
            <a:r>
              <a:rPr lang="en-US" dirty="0" err="1" smtClean="0"/>
              <a:t>adresine</a:t>
            </a:r>
            <a:r>
              <a:rPr lang="en-US" dirty="0" smtClean="0"/>
              <a:t> </a:t>
            </a:r>
            <a:r>
              <a:rPr lang="en-US" dirty="0" err="1" smtClean="0"/>
              <a:t>iletilmektedir</a:t>
            </a:r>
            <a:r>
              <a:rPr lang="en-US" dirty="0" smtClean="0"/>
              <a:t>. </a:t>
            </a:r>
            <a:r>
              <a:rPr lang="en-US" b="1" dirty="0" smtClean="0"/>
              <a:t>Bu </a:t>
            </a:r>
            <a:r>
              <a:rPr lang="en-US" b="1" dirty="0" err="1" smtClean="0"/>
              <a:t>yüzden</a:t>
            </a:r>
            <a:r>
              <a:rPr lang="en-US" b="1" dirty="0" smtClean="0"/>
              <a:t> </a:t>
            </a:r>
            <a:r>
              <a:rPr lang="en-US" b="1" dirty="0" err="1" smtClean="0"/>
              <a:t>adaylar</a:t>
            </a:r>
            <a:r>
              <a:rPr lang="en-US" b="1" dirty="0" smtClean="0"/>
              <a:t> e-</a:t>
            </a:r>
            <a:r>
              <a:rPr lang="en-US" b="1" dirty="0" err="1" smtClean="0"/>
              <a:t>posta</a:t>
            </a:r>
            <a:r>
              <a:rPr lang="en-US" b="1" dirty="0" smtClean="0"/>
              <a:t> </a:t>
            </a:r>
            <a:r>
              <a:rPr lang="en-US" b="1" dirty="0" err="1" smtClean="0"/>
              <a:t>adreslerinin</a:t>
            </a:r>
            <a:r>
              <a:rPr lang="en-US" b="1" dirty="0" smtClean="0"/>
              <a:t> </a:t>
            </a:r>
            <a:r>
              <a:rPr lang="en-US" b="1" dirty="0" err="1" smtClean="0"/>
              <a:t>şifresini</a:t>
            </a:r>
            <a:r>
              <a:rPr lang="en-US" b="1" dirty="0" smtClean="0"/>
              <a:t> </a:t>
            </a:r>
            <a:r>
              <a:rPr lang="en-US" b="1" dirty="0" err="1" smtClean="0"/>
              <a:t>unutmamalıdır</a:t>
            </a:r>
            <a:r>
              <a:rPr lang="en-US" b="1" dirty="0" smtClean="0"/>
              <a:t>.</a:t>
            </a:r>
            <a:endParaRPr lang="tr-TR" b="1" dirty="0"/>
          </a:p>
        </p:txBody>
      </p:sp>
      <p:pic>
        <p:nvPicPr>
          <p:cNvPr id="5"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16387" y="6176963"/>
            <a:ext cx="1218586" cy="639258"/>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72584" y="5482482"/>
            <a:ext cx="1616838" cy="1375518"/>
          </a:xfrm>
          <a:prstGeom prst="rect">
            <a:avLst/>
          </a:prstGeom>
        </p:spPr>
      </p:pic>
      <p:pic>
        <p:nvPicPr>
          <p:cNvPr id="7" name="Picture 4" descr="EU emblem 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15948" y="6145108"/>
            <a:ext cx="1056636" cy="6711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799512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Grup</a:t>
            </a:r>
            <a:r>
              <a:rPr lang="en-US" dirty="0" smtClean="0"/>
              <a:t> </a:t>
            </a:r>
            <a:r>
              <a:rPr lang="en-US" dirty="0" err="1" smtClean="0"/>
              <a:t>Olarak</a:t>
            </a:r>
            <a:r>
              <a:rPr lang="en-US" dirty="0" smtClean="0"/>
              <a:t> </a:t>
            </a:r>
            <a:r>
              <a:rPr lang="en-US" dirty="0" err="1" smtClean="0"/>
              <a:t>Katılmak</a:t>
            </a:r>
            <a:r>
              <a:rPr lang="en-US" dirty="0" smtClean="0"/>
              <a:t> </a:t>
            </a:r>
            <a:endParaRPr lang="tr-TR" dirty="0"/>
          </a:p>
        </p:txBody>
      </p:sp>
      <p:sp>
        <p:nvSpPr>
          <p:cNvPr id="3" name="Content Placeholder 2"/>
          <p:cNvSpPr>
            <a:spLocks noGrp="1"/>
          </p:cNvSpPr>
          <p:nvPr>
            <p:ph idx="1"/>
          </p:nvPr>
        </p:nvSpPr>
        <p:spPr/>
        <p:txBody>
          <a:bodyPr/>
          <a:lstStyle/>
          <a:p>
            <a:r>
              <a:rPr lang="en-US" dirty="0" err="1" smtClean="0"/>
              <a:t>Grup</a:t>
            </a:r>
            <a:r>
              <a:rPr lang="en-US" dirty="0" smtClean="0"/>
              <a:t> </a:t>
            </a:r>
            <a:r>
              <a:rPr lang="en-US" dirty="0" err="1" smtClean="0"/>
              <a:t>lideri</a:t>
            </a:r>
            <a:r>
              <a:rPr lang="en-US" dirty="0" smtClean="0"/>
              <a:t> </a:t>
            </a:r>
            <a:r>
              <a:rPr lang="en-US" dirty="0" err="1" smtClean="0"/>
              <a:t>başvuru</a:t>
            </a:r>
            <a:r>
              <a:rPr lang="en-US" dirty="0" smtClean="0"/>
              <a:t> </a:t>
            </a:r>
            <a:r>
              <a:rPr lang="en-US" dirty="0" err="1" smtClean="0"/>
              <a:t>yaparken</a:t>
            </a:r>
            <a:r>
              <a:rPr lang="en-US" dirty="0" smtClean="0"/>
              <a:t> “create a group” </a:t>
            </a:r>
            <a:r>
              <a:rPr lang="en-US" dirty="0" err="1" smtClean="0"/>
              <a:t>seçeneğini</a:t>
            </a:r>
            <a:r>
              <a:rPr lang="en-US" dirty="0" smtClean="0"/>
              <a:t> </a:t>
            </a:r>
            <a:r>
              <a:rPr lang="en-US" dirty="0" err="1" smtClean="0"/>
              <a:t>tıklamalı</a:t>
            </a:r>
            <a:r>
              <a:rPr lang="en-US" dirty="0" smtClean="0"/>
              <a:t>.</a:t>
            </a:r>
          </a:p>
          <a:p>
            <a:pPr marL="0" indent="0">
              <a:buNone/>
            </a:pPr>
            <a:endParaRPr lang="en-US" dirty="0" smtClean="0"/>
          </a:p>
          <a:p>
            <a:r>
              <a:rPr lang="en-US" dirty="0" err="1" smtClean="0"/>
              <a:t>Oluşacak</a:t>
            </a:r>
            <a:r>
              <a:rPr lang="en-US" dirty="0" smtClean="0"/>
              <a:t> </a:t>
            </a:r>
            <a:r>
              <a:rPr lang="en-US" dirty="0" err="1" smtClean="0"/>
              <a:t>grup</a:t>
            </a:r>
            <a:r>
              <a:rPr lang="en-US" dirty="0" smtClean="0"/>
              <a:t> </a:t>
            </a:r>
            <a:r>
              <a:rPr lang="en-US" dirty="0" err="1" smtClean="0"/>
              <a:t>kodu</a:t>
            </a:r>
            <a:r>
              <a:rPr lang="en-US" dirty="0" smtClean="0"/>
              <a:t> </a:t>
            </a:r>
            <a:r>
              <a:rPr lang="en-US" dirty="0" err="1" smtClean="0"/>
              <a:t>ile</a:t>
            </a:r>
            <a:r>
              <a:rPr lang="en-US" dirty="0" smtClean="0"/>
              <a:t> </a:t>
            </a:r>
            <a:r>
              <a:rPr lang="en-US" dirty="0" err="1" smtClean="0"/>
              <a:t>diğer</a:t>
            </a:r>
            <a:r>
              <a:rPr lang="en-US" dirty="0" smtClean="0"/>
              <a:t> </a:t>
            </a:r>
            <a:r>
              <a:rPr lang="en-US" dirty="0" err="1" smtClean="0"/>
              <a:t>grup</a:t>
            </a:r>
            <a:r>
              <a:rPr lang="en-US" dirty="0" smtClean="0"/>
              <a:t> </a:t>
            </a:r>
            <a:r>
              <a:rPr lang="en-US" dirty="0" err="1" smtClean="0"/>
              <a:t>üyeleri</a:t>
            </a:r>
            <a:r>
              <a:rPr lang="en-US" dirty="0" smtClean="0"/>
              <a:t> </a:t>
            </a:r>
            <a:r>
              <a:rPr lang="en-US" dirty="0" err="1" smtClean="0"/>
              <a:t>başvuru</a:t>
            </a:r>
            <a:r>
              <a:rPr lang="en-US" dirty="0" smtClean="0"/>
              <a:t> </a:t>
            </a:r>
            <a:r>
              <a:rPr lang="en-US" dirty="0" err="1" smtClean="0"/>
              <a:t>yapabilir</a:t>
            </a:r>
            <a:r>
              <a:rPr lang="en-US" dirty="0" smtClean="0"/>
              <a:t>. </a:t>
            </a:r>
            <a:endParaRPr lang="tr-TR" dirty="0"/>
          </a:p>
        </p:txBody>
      </p:sp>
      <p:pic>
        <p:nvPicPr>
          <p:cNvPr id="4"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16387" y="6176963"/>
            <a:ext cx="1218586" cy="639258"/>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72584" y="5482482"/>
            <a:ext cx="1616838" cy="1375518"/>
          </a:xfrm>
          <a:prstGeom prst="rect">
            <a:avLst/>
          </a:prstGeom>
        </p:spPr>
      </p:pic>
      <p:pic>
        <p:nvPicPr>
          <p:cNvPr id="6" name="Picture 4" descr="EU emblem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15948" y="6145108"/>
            <a:ext cx="1056636" cy="6711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532282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Sonuçların</a:t>
            </a:r>
            <a:r>
              <a:rPr lang="en-US" dirty="0" smtClean="0"/>
              <a:t> </a:t>
            </a:r>
            <a:r>
              <a:rPr lang="en-US" dirty="0" err="1" smtClean="0"/>
              <a:t>İlanı</a:t>
            </a:r>
            <a:endParaRPr lang="tr-TR" dirty="0"/>
          </a:p>
        </p:txBody>
      </p:sp>
      <p:sp>
        <p:nvSpPr>
          <p:cNvPr id="3" name="Content Placeholder 2"/>
          <p:cNvSpPr>
            <a:spLocks noGrp="1"/>
          </p:cNvSpPr>
          <p:nvPr>
            <p:ph idx="1"/>
          </p:nvPr>
        </p:nvSpPr>
        <p:spPr/>
        <p:txBody>
          <a:bodyPr/>
          <a:lstStyle/>
          <a:p>
            <a:r>
              <a:rPr lang="en-US" dirty="0" smtClean="0"/>
              <a:t>Kabul/</a:t>
            </a:r>
            <a:r>
              <a:rPr lang="en-US" dirty="0" err="1" smtClean="0"/>
              <a:t>Yedek</a:t>
            </a:r>
            <a:r>
              <a:rPr lang="en-US" dirty="0" smtClean="0"/>
              <a:t>/Ret E-</a:t>
            </a:r>
            <a:r>
              <a:rPr lang="en-US" dirty="0" err="1" smtClean="0"/>
              <a:t>postası</a:t>
            </a:r>
            <a:r>
              <a:rPr lang="en-US" dirty="0" smtClean="0"/>
              <a:t> </a:t>
            </a:r>
            <a:r>
              <a:rPr lang="en-US" dirty="0" err="1" smtClean="0"/>
              <a:t>veya</a:t>
            </a:r>
            <a:endParaRPr lang="en-US" dirty="0" smtClean="0"/>
          </a:p>
          <a:p>
            <a:endParaRPr lang="en-US" dirty="0"/>
          </a:p>
          <a:p>
            <a:r>
              <a:rPr lang="en-US" dirty="0" smtClean="0">
                <a:hlinkClick r:id="rId2"/>
              </a:rPr>
              <a:t>https://youth.europa.eu/discovereu_en</a:t>
            </a:r>
            <a:r>
              <a:rPr lang="en-US" dirty="0" smtClean="0"/>
              <a:t> </a:t>
            </a:r>
            <a:r>
              <a:rPr lang="en-US" dirty="0" err="1" smtClean="0"/>
              <a:t>adresinden</a:t>
            </a:r>
            <a:endParaRPr lang="en-US" dirty="0" smtClean="0"/>
          </a:p>
        </p:txBody>
      </p:sp>
      <p:pic>
        <p:nvPicPr>
          <p:cNvPr id="4"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04592" y="6169952"/>
            <a:ext cx="1218586" cy="639258"/>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55000" y="5554537"/>
            <a:ext cx="1616838" cy="1375518"/>
          </a:xfrm>
          <a:prstGeom prst="rect">
            <a:avLst/>
          </a:prstGeom>
        </p:spPr>
      </p:pic>
      <p:pic>
        <p:nvPicPr>
          <p:cNvPr id="6" name="Picture 4" descr="EU emblem 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03173" y="6138097"/>
            <a:ext cx="1056636" cy="6711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78324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421</TotalTime>
  <Words>2085</Words>
  <Application>Microsoft Office PowerPoint</Application>
  <PresentationFormat>Widescreen</PresentationFormat>
  <Paragraphs>230</Paragraphs>
  <Slides>43</Slides>
  <Notes>4</Notes>
  <HiddenSlides>0</HiddenSlides>
  <MMClips>4</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43</vt:i4>
      </vt:variant>
    </vt:vector>
  </HeadingPairs>
  <TitlesOfParts>
    <vt:vector size="51" baseType="lpstr">
      <vt:lpstr>-apple-system</vt:lpstr>
      <vt:lpstr>Arial</vt:lpstr>
      <vt:lpstr>Calibri</vt:lpstr>
      <vt:lpstr>Calibri Light</vt:lpstr>
      <vt:lpstr>Symbol</vt:lpstr>
      <vt:lpstr>Times New Roman</vt:lpstr>
      <vt:lpstr>Wingdings</vt:lpstr>
      <vt:lpstr>Office Theme</vt:lpstr>
      <vt:lpstr>PowerPoint Presentation</vt:lpstr>
      <vt:lpstr>Avrupa’yı Keşfet - DiscoverEU</vt:lpstr>
      <vt:lpstr>İKİ BAŞVURU</vt:lpstr>
      <vt:lpstr>PowerPoint Presentation</vt:lpstr>
      <vt:lpstr>Avrupa’yı Keşfet Merkezi Başvurusu (DiscoverEU General Application)</vt:lpstr>
      <vt:lpstr>SÜREÇ</vt:lpstr>
      <vt:lpstr>BAŞVURU ve SONUÇLARIN İLANI</vt:lpstr>
      <vt:lpstr>Grup Olarak Katılmak </vt:lpstr>
      <vt:lpstr>Sonuçların İlanı</vt:lpstr>
      <vt:lpstr>Rezervasyon Formu (Booking Form)</vt:lpstr>
      <vt:lpstr>Vize Süreci</vt:lpstr>
      <vt:lpstr>Hibelendirme Modeli</vt:lpstr>
      <vt:lpstr>Neler Karşılanıyor?</vt:lpstr>
      <vt:lpstr>Uçak ile Seyahat</vt:lpstr>
      <vt:lpstr>Önemli</vt:lpstr>
      <vt:lpstr>Seyahat çeki</vt:lpstr>
      <vt:lpstr>Seyahat çeki</vt:lpstr>
      <vt:lpstr>Esnek Seyahat Çeki</vt:lpstr>
      <vt:lpstr>Mobil Uygulamaya Giriş</vt:lpstr>
      <vt:lpstr>Mobil Uygulama - Planner</vt:lpstr>
      <vt:lpstr>“My trip”</vt:lpstr>
      <vt:lpstr>Tren Bileti Almanın Dört Adımı</vt:lpstr>
      <vt:lpstr>PowerPoint Presentation</vt:lpstr>
      <vt:lpstr>Seyahati İptal Etmek</vt:lpstr>
      <vt:lpstr>Uygulamada Olmayan Trenler</vt:lpstr>
      <vt:lpstr>“Rail Planner App”</vt:lpstr>
      <vt:lpstr>PowerPoint Presentation</vt:lpstr>
      <vt:lpstr>Avrupa Gençlik Kartı Aktivasyonu</vt:lpstr>
      <vt:lpstr>Seyahat Süreci</vt:lpstr>
      <vt:lpstr>Meets-Up</vt:lpstr>
      <vt:lpstr>Pratik Öneriler </vt:lpstr>
      <vt:lpstr>Ucuz Konaklama</vt:lpstr>
      <vt:lpstr>Bazı Sorular </vt:lpstr>
      <vt:lpstr>İncelenmesi Gereken Sayfalar</vt:lpstr>
      <vt:lpstr>Rezervasyonumu tamamladım şimdi ne yapacağım?</vt:lpstr>
      <vt:lpstr>Vize sürecine ilişkin sorular</vt:lpstr>
      <vt:lpstr>Vize sürecine ilişkin sorular</vt:lpstr>
      <vt:lpstr>Koltuk rezervasyonları seyahat çekime dahil mi?</vt:lpstr>
      <vt:lpstr>Seyahat günleri nedir?</vt:lpstr>
      <vt:lpstr>Seyahate Türkiye dışından başlayabilir miyim?</vt:lpstr>
      <vt:lpstr>Bir sertifika verilecek mi?</vt:lpstr>
      <vt:lpstr>Komisyon’a İletilebilecek Sorular</vt:lpstr>
      <vt:lpstr>Komisyona Sorun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Musab Alperen Şafak</dc:creator>
  <cp:lastModifiedBy>Musab Alperen Şafak</cp:lastModifiedBy>
  <cp:revision>20</cp:revision>
  <dcterms:created xsi:type="dcterms:W3CDTF">2023-03-31T08:18:56Z</dcterms:created>
  <dcterms:modified xsi:type="dcterms:W3CDTF">2023-04-06T11:54:37Z</dcterms:modified>
</cp:coreProperties>
</file>