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372" r:id="rId2"/>
    <p:sldId id="491" r:id="rId3"/>
    <p:sldId id="374" r:id="rId4"/>
    <p:sldId id="490" r:id="rId5"/>
    <p:sldId id="494" r:id="rId6"/>
    <p:sldId id="492" r:id="rId7"/>
    <p:sldId id="495" r:id="rId8"/>
    <p:sldId id="496" r:id="rId9"/>
    <p:sldId id="497" r:id="rId10"/>
    <p:sldId id="498" r:id="rId11"/>
    <p:sldId id="499" r:id="rId12"/>
    <p:sldId id="500" r:id="rId13"/>
    <p:sldId id="501" r:id="rId14"/>
    <p:sldId id="502" r:id="rId15"/>
    <p:sldId id="503" r:id="rId16"/>
    <p:sldId id="504" r:id="rId17"/>
    <p:sldId id="472" r:id="rId1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AEAF1"/>
    <a:srgbClr val="E9EDF4"/>
    <a:srgbClr val="E0FEFF"/>
    <a:srgbClr val="262673"/>
    <a:srgbClr val="D0D8E8"/>
    <a:srgbClr val="A6A6AE"/>
    <a:srgbClr val="CDCDDA"/>
    <a:srgbClr val="4F81B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 snapToObjects="1">
      <p:cViewPr varScale="1">
        <p:scale>
          <a:sx n="79" d="100"/>
          <a:sy n="79" d="100"/>
        </p:scale>
        <p:origin x="941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52"/>
    </p:cViewPr>
  </p:sorterViewPr>
  <p:notesViewPr>
    <p:cSldViewPr snapToObjects="1">
      <p:cViewPr varScale="1">
        <p:scale>
          <a:sx n="78" d="100"/>
          <a:sy n="78" d="100"/>
        </p:scale>
        <p:origin x="3978" y="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6422D-C86A-43D2-861E-1C19E63C5F0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4B1AC0-6660-4DD7-BE6F-18D5F558C243}">
      <dgm:prSet phldrT="[Text]"/>
      <dgm:spPr/>
      <dgm:t>
        <a:bodyPr/>
        <a:lstStyle/>
        <a:p>
          <a:r>
            <a:rPr lang="en-US" dirty="0" smtClean="0"/>
            <a:t>Erasmus+</a:t>
          </a:r>
          <a:endParaRPr lang="en-US" dirty="0"/>
        </a:p>
      </dgm:t>
    </dgm:pt>
    <dgm:pt modelId="{793988E0-A5BC-499C-A3A7-37AD71D44AF7}" type="parTrans" cxnId="{6D62EB7B-1A0E-460F-A781-9E7A6D113D11}">
      <dgm:prSet/>
      <dgm:spPr/>
      <dgm:t>
        <a:bodyPr/>
        <a:lstStyle/>
        <a:p>
          <a:endParaRPr lang="en-US"/>
        </a:p>
      </dgm:t>
    </dgm:pt>
    <dgm:pt modelId="{839A7067-F60B-4AA3-9867-1B388F0D3CA9}" type="sibTrans" cxnId="{6D62EB7B-1A0E-460F-A781-9E7A6D113D11}">
      <dgm:prSet/>
      <dgm:spPr/>
      <dgm:t>
        <a:bodyPr/>
        <a:lstStyle/>
        <a:p>
          <a:endParaRPr lang="en-US"/>
        </a:p>
      </dgm:t>
    </dgm:pt>
    <dgm:pt modelId="{0F8A61BB-B9BA-48AC-A6E5-69234FA7A111}">
      <dgm:prSet phldrT="[Text]"/>
      <dgm:spPr/>
      <dgm:t>
        <a:bodyPr/>
        <a:lstStyle/>
        <a:p>
          <a:r>
            <a:rPr lang="en-US" dirty="0" smtClean="0"/>
            <a:t>Yükseköğretim</a:t>
          </a:r>
          <a:endParaRPr lang="en-US" dirty="0"/>
        </a:p>
      </dgm:t>
    </dgm:pt>
    <dgm:pt modelId="{204C75CA-3CE6-42EC-BD14-2FA26C763ADB}" type="parTrans" cxnId="{6A473752-B884-4B2E-8834-C7DCBEDC6ECE}">
      <dgm:prSet/>
      <dgm:spPr/>
      <dgm:t>
        <a:bodyPr/>
        <a:lstStyle/>
        <a:p>
          <a:endParaRPr lang="en-US"/>
        </a:p>
      </dgm:t>
    </dgm:pt>
    <dgm:pt modelId="{8FDDBB84-12FE-4CDB-A3DA-17D8CAC42D23}" type="sibTrans" cxnId="{6A473752-B884-4B2E-8834-C7DCBEDC6ECE}">
      <dgm:prSet/>
      <dgm:spPr/>
      <dgm:t>
        <a:bodyPr/>
        <a:lstStyle/>
        <a:p>
          <a:endParaRPr lang="en-US"/>
        </a:p>
      </dgm:t>
    </dgm:pt>
    <dgm:pt modelId="{E3806A17-7913-4BD2-ADCE-E22C93F2B48C}">
      <dgm:prSet phldrT="[Text]"/>
      <dgm:spPr/>
      <dgm:t>
        <a:bodyPr/>
        <a:lstStyle/>
        <a:p>
          <a:r>
            <a:rPr lang="en-US" dirty="0" err="1" smtClean="0"/>
            <a:t>Gençlik</a:t>
          </a:r>
          <a:r>
            <a:rPr lang="en-US" dirty="0" smtClean="0"/>
            <a:t> </a:t>
          </a:r>
          <a:r>
            <a:rPr lang="en-US" dirty="0" err="1" smtClean="0"/>
            <a:t>Değişimleri</a:t>
          </a:r>
          <a:endParaRPr lang="en-US" dirty="0"/>
        </a:p>
      </dgm:t>
    </dgm:pt>
    <dgm:pt modelId="{E06966BC-AB2B-4BFE-BF33-40B58E7C3D6C}" type="parTrans" cxnId="{41E24289-33FB-4CA5-A17A-8636D3E9E5E7}">
      <dgm:prSet/>
      <dgm:spPr/>
      <dgm:t>
        <a:bodyPr/>
        <a:lstStyle/>
        <a:p>
          <a:endParaRPr lang="en-US"/>
        </a:p>
      </dgm:t>
    </dgm:pt>
    <dgm:pt modelId="{7C420885-62C7-4B8C-A239-02716E3ECA2E}" type="sibTrans" cxnId="{41E24289-33FB-4CA5-A17A-8636D3E9E5E7}">
      <dgm:prSet/>
      <dgm:spPr/>
      <dgm:t>
        <a:bodyPr/>
        <a:lstStyle/>
        <a:p>
          <a:endParaRPr lang="en-US"/>
        </a:p>
      </dgm:t>
    </dgm:pt>
    <dgm:pt modelId="{3D461629-60E2-40BA-8588-716023A39ED0}">
      <dgm:prSet phldrT="[Text]"/>
      <dgm:spPr/>
      <dgm:t>
        <a:bodyPr/>
        <a:lstStyle/>
        <a:p>
          <a:r>
            <a:rPr lang="en-US" dirty="0" err="1" smtClean="0"/>
            <a:t>Gençler</a:t>
          </a:r>
          <a:endParaRPr lang="en-US" dirty="0"/>
        </a:p>
      </dgm:t>
    </dgm:pt>
    <dgm:pt modelId="{1B3F647D-C8E4-4BBC-B16D-B68B62411D12}" type="parTrans" cxnId="{8075CD9D-5828-48AE-9E9C-DA2951020787}">
      <dgm:prSet/>
      <dgm:spPr/>
      <dgm:t>
        <a:bodyPr/>
        <a:lstStyle/>
        <a:p>
          <a:endParaRPr lang="en-US"/>
        </a:p>
      </dgm:t>
    </dgm:pt>
    <dgm:pt modelId="{D1699344-8024-4DEA-A598-CC71D2A3DBD9}" type="sibTrans" cxnId="{8075CD9D-5828-48AE-9E9C-DA2951020787}">
      <dgm:prSet/>
      <dgm:spPr/>
      <dgm:t>
        <a:bodyPr/>
        <a:lstStyle/>
        <a:p>
          <a:endParaRPr lang="en-US"/>
        </a:p>
      </dgm:t>
    </dgm:pt>
    <dgm:pt modelId="{BC418C17-AD9D-4561-924C-ECB9035DCF16}">
      <dgm:prSet phldrT="[Text]"/>
      <dgm:spPr/>
      <dgm:t>
        <a:bodyPr/>
        <a:lstStyle/>
        <a:p>
          <a:r>
            <a:rPr lang="en-US" dirty="0" err="1" smtClean="0"/>
            <a:t>Gençlik</a:t>
          </a:r>
          <a:r>
            <a:rPr lang="en-US" dirty="0" smtClean="0"/>
            <a:t> </a:t>
          </a:r>
          <a:r>
            <a:rPr lang="en-US" dirty="0" err="1" smtClean="0"/>
            <a:t>Çalışanları</a:t>
          </a:r>
          <a:endParaRPr lang="en-US" dirty="0"/>
        </a:p>
      </dgm:t>
    </dgm:pt>
    <dgm:pt modelId="{05FD13D3-3C61-4124-AB58-F0FD8EBF6E88}" type="parTrans" cxnId="{6EA50FC4-490A-409D-995B-F12D55DDFB72}">
      <dgm:prSet/>
      <dgm:spPr/>
      <dgm:t>
        <a:bodyPr/>
        <a:lstStyle/>
        <a:p>
          <a:endParaRPr lang="en-US"/>
        </a:p>
      </dgm:t>
    </dgm:pt>
    <dgm:pt modelId="{E37CB8AF-A9D4-425C-A5D1-FC9D5903305B}" type="sibTrans" cxnId="{6EA50FC4-490A-409D-995B-F12D55DDFB72}">
      <dgm:prSet/>
      <dgm:spPr/>
      <dgm:t>
        <a:bodyPr/>
        <a:lstStyle/>
        <a:p>
          <a:endParaRPr lang="en-US"/>
        </a:p>
      </dgm:t>
    </dgm:pt>
    <dgm:pt modelId="{9A9A9E0D-D053-4209-8846-BD2B7D514969}">
      <dgm:prSet phldrT="[Text]"/>
      <dgm:spPr/>
      <dgm:t>
        <a:bodyPr/>
        <a:lstStyle/>
        <a:p>
          <a:r>
            <a:rPr lang="en-US" dirty="0" err="1" smtClean="0"/>
            <a:t>Stratejik</a:t>
          </a:r>
          <a:r>
            <a:rPr lang="en-US" dirty="0" smtClean="0"/>
            <a:t> </a:t>
          </a:r>
          <a:r>
            <a:rPr lang="en-US" dirty="0" err="1" smtClean="0"/>
            <a:t>Ortaklıklar</a:t>
          </a:r>
          <a:endParaRPr lang="en-US" dirty="0"/>
        </a:p>
      </dgm:t>
    </dgm:pt>
    <dgm:pt modelId="{ED7A8E69-A9F1-41BD-826D-A29E65200A4E}" type="parTrans" cxnId="{3D801458-A2D0-48B4-872A-A01E97BBBB12}">
      <dgm:prSet/>
      <dgm:spPr/>
      <dgm:t>
        <a:bodyPr/>
        <a:lstStyle/>
        <a:p>
          <a:endParaRPr lang="en-US"/>
        </a:p>
      </dgm:t>
    </dgm:pt>
    <dgm:pt modelId="{1149148A-3DB5-468C-8E53-E469062D4522}" type="sibTrans" cxnId="{3D801458-A2D0-48B4-872A-A01E97BBBB12}">
      <dgm:prSet/>
      <dgm:spPr/>
      <dgm:t>
        <a:bodyPr/>
        <a:lstStyle/>
        <a:p>
          <a:endParaRPr lang="en-US"/>
        </a:p>
      </dgm:t>
    </dgm:pt>
    <dgm:pt modelId="{774E5470-1F3F-41B6-8C73-16D428B23736}">
      <dgm:prSet phldrT="[Text]"/>
      <dgm:spPr/>
      <dgm:t>
        <a:bodyPr/>
        <a:lstStyle/>
        <a:p>
          <a:r>
            <a:rPr lang="en-US" dirty="0" err="1" smtClean="0"/>
            <a:t>Yapılandırılmış</a:t>
          </a:r>
          <a:r>
            <a:rPr lang="en-US" dirty="0" smtClean="0"/>
            <a:t> </a:t>
          </a:r>
          <a:r>
            <a:rPr lang="en-US" dirty="0" err="1" smtClean="0"/>
            <a:t>Diyalog</a:t>
          </a:r>
          <a:endParaRPr lang="en-US" dirty="0"/>
        </a:p>
      </dgm:t>
    </dgm:pt>
    <dgm:pt modelId="{B71F7D02-18E7-4C07-AB19-8CD459D9D491}" type="parTrans" cxnId="{F1B49625-A903-442B-872C-29BF6FE6888F}">
      <dgm:prSet/>
      <dgm:spPr/>
      <dgm:t>
        <a:bodyPr/>
        <a:lstStyle/>
        <a:p>
          <a:endParaRPr lang="en-US"/>
        </a:p>
      </dgm:t>
    </dgm:pt>
    <dgm:pt modelId="{6402AC44-78BC-432A-8654-EC8E236E7F3C}" type="sibTrans" cxnId="{F1B49625-A903-442B-872C-29BF6FE6888F}">
      <dgm:prSet/>
      <dgm:spPr/>
      <dgm:t>
        <a:bodyPr/>
        <a:lstStyle/>
        <a:p>
          <a:endParaRPr lang="en-US"/>
        </a:p>
      </dgm:t>
    </dgm:pt>
    <dgm:pt modelId="{87D60F2D-A7CA-41E3-9C23-FCA23EDF039A}">
      <dgm:prSet phldrT="[Text]"/>
      <dgm:spPr/>
      <dgm:t>
        <a:bodyPr/>
        <a:lstStyle/>
        <a:p>
          <a:r>
            <a:rPr lang="en-US" dirty="0" err="1" smtClean="0"/>
            <a:t>Kapasite</a:t>
          </a:r>
          <a:r>
            <a:rPr lang="en-US" dirty="0" smtClean="0"/>
            <a:t> </a:t>
          </a:r>
          <a:r>
            <a:rPr lang="en-US" dirty="0" err="1" smtClean="0"/>
            <a:t>Geliştirme</a:t>
          </a:r>
          <a:endParaRPr lang="en-US" dirty="0"/>
        </a:p>
      </dgm:t>
    </dgm:pt>
    <dgm:pt modelId="{891C8E29-15D7-4C46-8936-5041C4FB9EA3}" type="parTrans" cxnId="{3F6F3F3D-D958-4AB7-972F-846ECC28ECDD}">
      <dgm:prSet/>
      <dgm:spPr/>
    </dgm:pt>
    <dgm:pt modelId="{5C6A63A0-253A-4BF9-AF72-1679F4B2D3F8}" type="sibTrans" cxnId="{3F6F3F3D-D958-4AB7-972F-846ECC28ECDD}">
      <dgm:prSet/>
      <dgm:spPr/>
    </dgm:pt>
    <dgm:pt modelId="{2539C2E2-0A87-4895-9E64-2BECF9B18877}" type="pres">
      <dgm:prSet presAssocID="{9556422D-C86A-43D2-861E-1C19E63C5F03}" presName="Name0" presStyleCnt="0">
        <dgm:presLayoutVars>
          <dgm:dir/>
          <dgm:animLvl val="lvl"/>
          <dgm:resizeHandles val="exact"/>
        </dgm:presLayoutVars>
      </dgm:prSet>
      <dgm:spPr/>
    </dgm:pt>
    <dgm:pt modelId="{2DD1AE06-4F56-430E-B5F1-8A7ED3840D80}" type="pres">
      <dgm:prSet presAssocID="{CC4B1AC0-6660-4DD7-BE6F-18D5F558C243}" presName="linNode" presStyleCnt="0"/>
      <dgm:spPr/>
    </dgm:pt>
    <dgm:pt modelId="{DA087EA0-88BD-4CBC-BB1D-E380A9B29674}" type="pres">
      <dgm:prSet presAssocID="{CC4B1AC0-6660-4DD7-BE6F-18D5F558C243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65BA49F1-7007-4B5D-8873-F5C8015D7445}" type="pres">
      <dgm:prSet presAssocID="{CC4B1AC0-6660-4DD7-BE6F-18D5F558C24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A3BDE7-EC2D-44FA-9001-A19474EC6DEA}" type="presOf" srcId="{87D60F2D-A7CA-41E3-9C23-FCA23EDF039A}" destId="{65BA49F1-7007-4B5D-8873-F5C8015D7445}" srcOrd="0" destOrd="5" presId="urn:microsoft.com/office/officeart/2005/8/layout/vList5"/>
    <dgm:cxn modelId="{F0EE6D8A-ECDE-4860-ACF1-EE40D8FA420D}" type="presOf" srcId="{E3806A17-7913-4BD2-ADCE-E22C93F2B48C}" destId="{65BA49F1-7007-4B5D-8873-F5C8015D7445}" srcOrd="0" destOrd="1" presId="urn:microsoft.com/office/officeart/2005/8/layout/vList5"/>
    <dgm:cxn modelId="{3D801458-A2D0-48B4-872A-A01E97BBBB12}" srcId="{CC4B1AC0-6660-4DD7-BE6F-18D5F558C243}" destId="{9A9A9E0D-D053-4209-8846-BD2B7D514969}" srcOrd="2" destOrd="0" parTransId="{ED7A8E69-A9F1-41BD-826D-A29E65200A4E}" sibTransId="{1149148A-3DB5-468C-8E53-E469062D4522}"/>
    <dgm:cxn modelId="{6EA50FC4-490A-409D-995B-F12D55DDFB72}" srcId="{E3806A17-7913-4BD2-ADCE-E22C93F2B48C}" destId="{BC418C17-AD9D-4561-924C-ECB9035DCF16}" srcOrd="1" destOrd="0" parTransId="{05FD13D3-3C61-4124-AB58-F0FD8EBF6E88}" sibTransId="{E37CB8AF-A9D4-425C-A5D1-FC9D5903305B}"/>
    <dgm:cxn modelId="{2D3C6E52-4BE2-4362-A4A3-36FFC3EC69FA}" type="presOf" srcId="{0F8A61BB-B9BA-48AC-A6E5-69234FA7A111}" destId="{65BA49F1-7007-4B5D-8873-F5C8015D7445}" srcOrd="0" destOrd="0" presId="urn:microsoft.com/office/officeart/2005/8/layout/vList5"/>
    <dgm:cxn modelId="{3F6F3F3D-D958-4AB7-972F-846ECC28ECDD}" srcId="{CC4B1AC0-6660-4DD7-BE6F-18D5F558C243}" destId="{87D60F2D-A7CA-41E3-9C23-FCA23EDF039A}" srcOrd="3" destOrd="0" parTransId="{891C8E29-15D7-4C46-8936-5041C4FB9EA3}" sibTransId="{5C6A63A0-253A-4BF9-AF72-1679F4B2D3F8}"/>
    <dgm:cxn modelId="{41E24289-33FB-4CA5-A17A-8636D3E9E5E7}" srcId="{CC4B1AC0-6660-4DD7-BE6F-18D5F558C243}" destId="{E3806A17-7913-4BD2-ADCE-E22C93F2B48C}" srcOrd="1" destOrd="0" parTransId="{E06966BC-AB2B-4BFE-BF33-40B58E7C3D6C}" sibTransId="{7C420885-62C7-4B8C-A239-02716E3ECA2E}"/>
    <dgm:cxn modelId="{6E04D4CE-005E-4219-913A-CAF85C328BCE}" type="presOf" srcId="{774E5470-1F3F-41B6-8C73-16D428B23736}" destId="{65BA49F1-7007-4B5D-8873-F5C8015D7445}" srcOrd="0" destOrd="6" presId="urn:microsoft.com/office/officeart/2005/8/layout/vList5"/>
    <dgm:cxn modelId="{6D62EB7B-1A0E-460F-A781-9E7A6D113D11}" srcId="{9556422D-C86A-43D2-861E-1C19E63C5F03}" destId="{CC4B1AC0-6660-4DD7-BE6F-18D5F558C243}" srcOrd="0" destOrd="0" parTransId="{793988E0-A5BC-499C-A3A7-37AD71D44AF7}" sibTransId="{839A7067-F60B-4AA3-9867-1B388F0D3CA9}"/>
    <dgm:cxn modelId="{84000FAD-A396-4BA5-BEAA-4B280C9EF39B}" type="presOf" srcId="{3D461629-60E2-40BA-8588-716023A39ED0}" destId="{65BA49F1-7007-4B5D-8873-F5C8015D7445}" srcOrd="0" destOrd="2" presId="urn:microsoft.com/office/officeart/2005/8/layout/vList5"/>
    <dgm:cxn modelId="{D1814862-41B0-427B-8FEB-3B1A97001FB1}" type="presOf" srcId="{CC4B1AC0-6660-4DD7-BE6F-18D5F558C243}" destId="{DA087EA0-88BD-4CBC-BB1D-E380A9B29674}" srcOrd="0" destOrd="0" presId="urn:microsoft.com/office/officeart/2005/8/layout/vList5"/>
    <dgm:cxn modelId="{F1B49625-A903-442B-872C-29BF6FE6888F}" srcId="{CC4B1AC0-6660-4DD7-BE6F-18D5F558C243}" destId="{774E5470-1F3F-41B6-8C73-16D428B23736}" srcOrd="4" destOrd="0" parTransId="{B71F7D02-18E7-4C07-AB19-8CD459D9D491}" sibTransId="{6402AC44-78BC-432A-8654-EC8E236E7F3C}"/>
    <dgm:cxn modelId="{8075CD9D-5828-48AE-9E9C-DA2951020787}" srcId="{E3806A17-7913-4BD2-ADCE-E22C93F2B48C}" destId="{3D461629-60E2-40BA-8588-716023A39ED0}" srcOrd="0" destOrd="0" parTransId="{1B3F647D-C8E4-4BBC-B16D-B68B62411D12}" sibTransId="{D1699344-8024-4DEA-A598-CC71D2A3DBD9}"/>
    <dgm:cxn modelId="{9282A7F5-D7E5-4251-A706-E08B754A9320}" type="presOf" srcId="{9A9A9E0D-D053-4209-8846-BD2B7D514969}" destId="{65BA49F1-7007-4B5D-8873-F5C8015D7445}" srcOrd="0" destOrd="4" presId="urn:microsoft.com/office/officeart/2005/8/layout/vList5"/>
    <dgm:cxn modelId="{ABABC6A9-AF1A-4F6B-989B-0DB41903D08D}" type="presOf" srcId="{BC418C17-AD9D-4561-924C-ECB9035DCF16}" destId="{65BA49F1-7007-4B5D-8873-F5C8015D7445}" srcOrd="0" destOrd="3" presId="urn:microsoft.com/office/officeart/2005/8/layout/vList5"/>
    <dgm:cxn modelId="{A36C6057-D27F-4716-AF93-7B6310172D3B}" type="presOf" srcId="{9556422D-C86A-43D2-861E-1C19E63C5F03}" destId="{2539C2E2-0A87-4895-9E64-2BECF9B18877}" srcOrd="0" destOrd="0" presId="urn:microsoft.com/office/officeart/2005/8/layout/vList5"/>
    <dgm:cxn modelId="{6A473752-B884-4B2E-8834-C7DCBEDC6ECE}" srcId="{CC4B1AC0-6660-4DD7-BE6F-18D5F558C243}" destId="{0F8A61BB-B9BA-48AC-A6E5-69234FA7A111}" srcOrd="0" destOrd="0" parTransId="{204C75CA-3CE6-42EC-BD14-2FA26C763ADB}" sibTransId="{8FDDBB84-12FE-4CDB-A3DA-17D8CAC42D23}"/>
    <dgm:cxn modelId="{6FCAEDCC-AB54-48E1-8033-15A3253EBA8F}" type="presParOf" srcId="{2539C2E2-0A87-4895-9E64-2BECF9B18877}" destId="{2DD1AE06-4F56-430E-B5F1-8A7ED3840D80}" srcOrd="0" destOrd="0" presId="urn:microsoft.com/office/officeart/2005/8/layout/vList5"/>
    <dgm:cxn modelId="{745121EF-969F-43B4-BC11-5C9A44D258C0}" type="presParOf" srcId="{2DD1AE06-4F56-430E-B5F1-8A7ED3840D80}" destId="{DA087EA0-88BD-4CBC-BB1D-E380A9B29674}" srcOrd="0" destOrd="0" presId="urn:microsoft.com/office/officeart/2005/8/layout/vList5"/>
    <dgm:cxn modelId="{649A6850-92DE-40DC-B453-8BFD8E05B155}" type="presParOf" srcId="{2DD1AE06-4F56-430E-B5F1-8A7ED3840D80}" destId="{65BA49F1-7007-4B5D-8873-F5C8015D74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56422D-C86A-43D2-861E-1C19E63C5F0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4B1AC0-6660-4DD7-BE6F-18D5F558C243}">
      <dgm:prSet phldrT="[Text]"/>
      <dgm:spPr/>
      <dgm:t>
        <a:bodyPr/>
        <a:lstStyle/>
        <a:p>
          <a:r>
            <a:rPr lang="en-US" dirty="0" smtClean="0"/>
            <a:t>ESC</a:t>
          </a:r>
          <a:endParaRPr lang="en-US" dirty="0"/>
        </a:p>
      </dgm:t>
    </dgm:pt>
    <dgm:pt modelId="{793988E0-A5BC-499C-A3A7-37AD71D44AF7}" type="parTrans" cxnId="{6D62EB7B-1A0E-460F-A781-9E7A6D113D11}">
      <dgm:prSet/>
      <dgm:spPr/>
      <dgm:t>
        <a:bodyPr/>
        <a:lstStyle/>
        <a:p>
          <a:endParaRPr lang="en-US"/>
        </a:p>
      </dgm:t>
    </dgm:pt>
    <dgm:pt modelId="{839A7067-F60B-4AA3-9867-1B388F0D3CA9}" type="sibTrans" cxnId="{6D62EB7B-1A0E-460F-A781-9E7A6D113D11}">
      <dgm:prSet/>
      <dgm:spPr/>
      <dgm:t>
        <a:bodyPr/>
        <a:lstStyle/>
        <a:p>
          <a:endParaRPr lang="en-US"/>
        </a:p>
      </dgm:t>
    </dgm:pt>
    <dgm:pt modelId="{0F8A61BB-B9BA-48AC-A6E5-69234FA7A111}">
      <dgm:prSet phldrT="[Text]"/>
      <dgm:spPr/>
      <dgm:t>
        <a:bodyPr/>
        <a:lstStyle/>
        <a:p>
          <a:r>
            <a:rPr lang="en-US" dirty="0" err="1" smtClean="0"/>
            <a:t>Gönüllülük</a:t>
          </a:r>
          <a:endParaRPr lang="en-US" dirty="0"/>
        </a:p>
      </dgm:t>
    </dgm:pt>
    <dgm:pt modelId="{204C75CA-3CE6-42EC-BD14-2FA26C763ADB}" type="parTrans" cxnId="{6A473752-B884-4B2E-8834-C7DCBEDC6ECE}">
      <dgm:prSet/>
      <dgm:spPr/>
      <dgm:t>
        <a:bodyPr/>
        <a:lstStyle/>
        <a:p>
          <a:endParaRPr lang="en-US"/>
        </a:p>
      </dgm:t>
    </dgm:pt>
    <dgm:pt modelId="{8FDDBB84-12FE-4CDB-A3DA-17D8CAC42D23}" type="sibTrans" cxnId="{6A473752-B884-4B2E-8834-C7DCBEDC6ECE}">
      <dgm:prSet/>
      <dgm:spPr/>
      <dgm:t>
        <a:bodyPr/>
        <a:lstStyle/>
        <a:p>
          <a:endParaRPr lang="en-US"/>
        </a:p>
      </dgm:t>
    </dgm:pt>
    <dgm:pt modelId="{F3F4E8AC-4281-4705-9F85-98B91FA13537}">
      <dgm:prSet phldrT="[Text]"/>
      <dgm:spPr/>
      <dgm:t>
        <a:bodyPr/>
        <a:lstStyle/>
        <a:p>
          <a:r>
            <a:rPr lang="en-US" dirty="0" err="1" smtClean="0"/>
            <a:t>Dayanışma</a:t>
          </a:r>
          <a:r>
            <a:rPr lang="en-US" dirty="0" smtClean="0"/>
            <a:t> </a:t>
          </a:r>
          <a:r>
            <a:rPr lang="en-US" dirty="0" err="1" smtClean="0"/>
            <a:t>Projeleri</a:t>
          </a:r>
          <a:endParaRPr lang="en-US" dirty="0"/>
        </a:p>
      </dgm:t>
    </dgm:pt>
    <dgm:pt modelId="{F693C8B7-1EC1-478E-B2E7-F75931E9D0B0}" type="parTrans" cxnId="{F00CE9E7-2369-476E-8097-899897DD3193}">
      <dgm:prSet/>
      <dgm:spPr/>
    </dgm:pt>
    <dgm:pt modelId="{A175E23D-3B22-44D6-80CC-54567A10A1E8}" type="sibTrans" cxnId="{F00CE9E7-2369-476E-8097-899897DD3193}">
      <dgm:prSet/>
      <dgm:spPr/>
    </dgm:pt>
    <dgm:pt modelId="{2539C2E2-0A87-4895-9E64-2BECF9B18877}" type="pres">
      <dgm:prSet presAssocID="{9556422D-C86A-43D2-861E-1C19E63C5F03}" presName="Name0" presStyleCnt="0">
        <dgm:presLayoutVars>
          <dgm:dir/>
          <dgm:animLvl val="lvl"/>
          <dgm:resizeHandles val="exact"/>
        </dgm:presLayoutVars>
      </dgm:prSet>
      <dgm:spPr/>
    </dgm:pt>
    <dgm:pt modelId="{2DD1AE06-4F56-430E-B5F1-8A7ED3840D80}" type="pres">
      <dgm:prSet presAssocID="{CC4B1AC0-6660-4DD7-BE6F-18D5F558C243}" presName="linNode" presStyleCnt="0"/>
      <dgm:spPr/>
    </dgm:pt>
    <dgm:pt modelId="{DA087EA0-88BD-4CBC-BB1D-E380A9B29674}" type="pres">
      <dgm:prSet presAssocID="{CC4B1AC0-6660-4DD7-BE6F-18D5F558C243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65BA49F1-7007-4B5D-8873-F5C8015D7445}" type="pres">
      <dgm:prSet presAssocID="{CC4B1AC0-6660-4DD7-BE6F-18D5F558C24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7DD798-80C6-466B-B100-927844C01645}" type="presOf" srcId="{F3F4E8AC-4281-4705-9F85-98B91FA13537}" destId="{65BA49F1-7007-4B5D-8873-F5C8015D7445}" srcOrd="0" destOrd="1" presId="urn:microsoft.com/office/officeart/2005/8/layout/vList5"/>
    <dgm:cxn modelId="{2D3C6E52-4BE2-4362-A4A3-36FFC3EC69FA}" type="presOf" srcId="{0F8A61BB-B9BA-48AC-A6E5-69234FA7A111}" destId="{65BA49F1-7007-4B5D-8873-F5C8015D7445}" srcOrd="0" destOrd="0" presId="urn:microsoft.com/office/officeart/2005/8/layout/vList5"/>
    <dgm:cxn modelId="{6D62EB7B-1A0E-460F-A781-9E7A6D113D11}" srcId="{9556422D-C86A-43D2-861E-1C19E63C5F03}" destId="{CC4B1AC0-6660-4DD7-BE6F-18D5F558C243}" srcOrd="0" destOrd="0" parTransId="{793988E0-A5BC-499C-A3A7-37AD71D44AF7}" sibTransId="{839A7067-F60B-4AA3-9867-1B388F0D3CA9}"/>
    <dgm:cxn modelId="{D1814862-41B0-427B-8FEB-3B1A97001FB1}" type="presOf" srcId="{CC4B1AC0-6660-4DD7-BE6F-18D5F558C243}" destId="{DA087EA0-88BD-4CBC-BB1D-E380A9B29674}" srcOrd="0" destOrd="0" presId="urn:microsoft.com/office/officeart/2005/8/layout/vList5"/>
    <dgm:cxn modelId="{F00CE9E7-2369-476E-8097-899897DD3193}" srcId="{CC4B1AC0-6660-4DD7-BE6F-18D5F558C243}" destId="{F3F4E8AC-4281-4705-9F85-98B91FA13537}" srcOrd="1" destOrd="0" parTransId="{F693C8B7-1EC1-478E-B2E7-F75931E9D0B0}" sibTransId="{A175E23D-3B22-44D6-80CC-54567A10A1E8}"/>
    <dgm:cxn modelId="{A36C6057-D27F-4716-AF93-7B6310172D3B}" type="presOf" srcId="{9556422D-C86A-43D2-861E-1C19E63C5F03}" destId="{2539C2E2-0A87-4895-9E64-2BECF9B18877}" srcOrd="0" destOrd="0" presId="urn:microsoft.com/office/officeart/2005/8/layout/vList5"/>
    <dgm:cxn modelId="{6A473752-B884-4B2E-8834-C7DCBEDC6ECE}" srcId="{CC4B1AC0-6660-4DD7-BE6F-18D5F558C243}" destId="{0F8A61BB-B9BA-48AC-A6E5-69234FA7A111}" srcOrd="0" destOrd="0" parTransId="{204C75CA-3CE6-42EC-BD14-2FA26C763ADB}" sibTransId="{8FDDBB84-12FE-4CDB-A3DA-17D8CAC42D23}"/>
    <dgm:cxn modelId="{6FCAEDCC-AB54-48E1-8033-15A3253EBA8F}" type="presParOf" srcId="{2539C2E2-0A87-4895-9E64-2BECF9B18877}" destId="{2DD1AE06-4F56-430E-B5F1-8A7ED3840D80}" srcOrd="0" destOrd="0" presId="urn:microsoft.com/office/officeart/2005/8/layout/vList5"/>
    <dgm:cxn modelId="{745121EF-969F-43B4-BC11-5C9A44D258C0}" type="presParOf" srcId="{2DD1AE06-4F56-430E-B5F1-8A7ED3840D80}" destId="{DA087EA0-88BD-4CBC-BB1D-E380A9B29674}" srcOrd="0" destOrd="0" presId="urn:microsoft.com/office/officeart/2005/8/layout/vList5"/>
    <dgm:cxn modelId="{649A6850-92DE-40DC-B453-8BFD8E05B155}" type="presParOf" srcId="{2DD1AE06-4F56-430E-B5F1-8A7ED3840D80}" destId="{65BA49F1-7007-4B5D-8873-F5C8015D74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A49F1-7007-4B5D-8873-F5C8015D7445}">
      <dsp:nvSpPr>
        <dsp:cNvPr id="0" name=""/>
        <dsp:cNvSpPr/>
      </dsp:nvSpPr>
      <dsp:spPr>
        <a:xfrm rot="5400000">
          <a:off x="3797808" y="-385572"/>
          <a:ext cx="359664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Yükseköğretim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Gençlik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Değişimleri</a:t>
          </a:r>
          <a:endParaRPr lang="en-US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Gençler</a:t>
          </a:r>
          <a:endParaRPr lang="en-US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Gençlik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Çalışanları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Stratejik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Ortaklıklar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Kapasite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Geliştirme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Yapılandırılmış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Diyalog</a:t>
          </a:r>
          <a:endParaRPr lang="en-US" sz="2800" kern="1200" dirty="0"/>
        </a:p>
      </dsp:txBody>
      <dsp:txXfrm rot="-5400000">
        <a:off x="2962657" y="625152"/>
        <a:ext cx="5091371" cy="3245494"/>
      </dsp:txXfrm>
    </dsp:sp>
    <dsp:sp modelId="{DA087EA0-88BD-4CBC-BB1D-E380A9B29674}">
      <dsp:nvSpPr>
        <dsp:cNvPr id="0" name=""/>
        <dsp:cNvSpPr/>
      </dsp:nvSpPr>
      <dsp:spPr>
        <a:xfrm>
          <a:off x="0" y="0"/>
          <a:ext cx="2962656" cy="449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Erasmus+</a:t>
          </a:r>
          <a:endParaRPr lang="en-US" sz="4600" kern="1200" dirty="0"/>
        </a:p>
      </dsp:txBody>
      <dsp:txXfrm>
        <a:off x="144625" y="144625"/>
        <a:ext cx="2673406" cy="4206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A49F1-7007-4B5D-8873-F5C8015D7445}">
      <dsp:nvSpPr>
        <dsp:cNvPr id="0" name=""/>
        <dsp:cNvSpPr/>
      </dsp:nvSpPr>
      <dsp:spPr>
        <a:xfrm rot="5400000">
          <a:off x="3797808" y="-385572"/>
          <a:ext cx="359664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500" kern="1200" dirty="0" err="1" smtClean="0"/>
            <a:t>Gönüllülük</a:t>
          </a:r>
          <a:endParaRPr lang="en-US" sz="6500" kern="1200" dirty="0"/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500" kern="1200" dirty="0" err="1" smtClean="0"/>
            <a:t>Dayanışma</a:t>
          </a:r>
          <a:r>
            <a:rPr lang="en-US" sz="6500" kern="1200" dirty="0" smtClean="0"/>
            <a:t> </a:t>
          </a:r>
          <a:r>
            <a:rPr lang="en-US" sz="6500" kern="1200" dirty="0" err="1" smtClean="0"/>
            <a:t>Projeleri</a:t>
          </a:r>
          <a:endParaRPr lang="en-US" sz="6500" kern="1200" dirty="0"/>
        </a:p>
      </dsp:txBody>
      <dsp:txXfrm rot="-5400000">
        <a:off x="2962657" y="625152"/>
        <a:ext cx="5091371" cy="3245494"/>
      </dsp:txXfrm>
    </dsp:sp>
    <dsp:sp modelId="{DA087EA0-88BD-4CBC-BB1D-E380A9B29674}">
      <dsp:nvSpPr>
        <dsp:cNvPr id="0" name=""/>
        <dsp:cNvSpPr/>
      </dsp:nvSpPr>
      <dsp:spPr>
        <a:xfrm>
          <a:off x="0" y="0"/>
          <a:ext cx="2962656" cy="449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ESC</a:t>
          </a:r>
          <a:endParaRPr lang="en-US" sz="6500" kern="1200" dirty="0"/>
        </a:p>
      </dsp:txBody>
      <dsp:txXfrm>
        <a:off x="144625" y="144625"/>
        <a:ext cx="2673406" cy="4206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6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5DA8B-2145-4588-8570-393BF51C4F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4986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2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33484-C3D5-4AED-8493-9F0F20ECBD9D}" type="datetime1">
              <a:rPr lang="tr-TR" smtClean="0"/>
              <a:t>18.06.2020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476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6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63692-3687-0149-AD17-1DEA064E5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81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2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8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6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152900" y="360077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52900" y="360077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836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289711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543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6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4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07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8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96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52900" y="360077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52900" y="360077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250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52900" y="360077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52900" y="360077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799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085" y="762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0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Kelson Sans Light"/>
                <a:cs typeface="Kelson Sans Ligh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58086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0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D5384B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187" y="2339975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tr-TR" sz="2700" dirty="0"/>
              <a:t>ERASMUS</a:t>
            </a:r>
            <a:r>
              <a:rPr lang="tr-TR" sz="2700" dirty="0" smtClean="0"/>
              <a:t>+</a:t>
            </a:r>
            <a:r>
              <a:rPr lang="en-US" sz="2700" dirty="0" smtClean="0"/>
              <a:t> ve </a:t>
            </a:r>
            <a:r>
              <a:rPr lang="en-US" sz="2700" dirty="0" err="1" smtClean="0"/>
              <a:t>ESC’de</a:t>
            </a:r>
            <a:r>
              <a:rPr lang="en-US" sz="2700" dirty="0" smtClean="0"/>
              <a:t> GENÇLER İÇİN FIRSATLAR </a:t>
            </a:r>
            <a:br>
              <a:rPr lang="en-US" sz="2700" dirty="0" smtClean="0"/>
            </a:br>
            <a:r>
              <a:rPr lang="en-US" sz="2700" dirty="0" smtClean="0"/>
              <a:t>ve </a:t>
            </a:r>
            <a:br>
              <a:rPr lang="en-US" sz="2700" dirty="0" smtClean="0"/>
            </a:br>
            <a:r>
              <a:rPr lang="en-US" sz="2700" dirty="0" smtClean="0"/>
              <a:t>AVRUPA GENÇLİK STRATEJİSİ</a:t>
            </a:r>
            <a:r>
              <a:rPr lang="tr-TR" dirty="0" smtClean="0"/>
              <a:t/>
            </a:r>
            <a:br>
              <a:rPr lang="tr-TR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/>
              <a:t>Dr. Rana KASAPOĞLU ÖNDER</a:t>
            </a:r>
            <a:endParaRPr lang="en-US" b="1" dirty="0" smtClean="0"/>
          </a:p>
          <a:p>
            <a:r>
              <a:rPr lang="en-US" b="1" dirty="0" smtClean="0"/>
              <a:t>19 </a:t>
            </a:r>
            <a:r>
              <a:rPr lang="en-US" b="1" dirty="0" err="1" smtClean="0"/>
              <a:t>Haziran</a:t>
            </a:r>
            <a:r>
              <a:rPr lang="en-US" b="1" dirty="0" smtClean="0"/>
              <a:t> 2020</a:t>
            </a:r>
            <a:endParaRPr lang="tr-TR" b="1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5105400"/>
            <a:ext cx="640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01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85" y="175098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Çağrının</a:t>
            </a:r>
            <a:r>
              <a:rPr lang="en-US" dirty="0" smtClean="0"/>
              <a:t> </a:t>
            </a:r>
            <a:r>
              <a:rPr lang="en-US" dirty="0" err="1" smtClean="0"/>
              <a:t>Çıkış</a:t>
            </a:r>
            <a:r>
              <a:rPr lang="en-US" dirty="0" smtClean="0"/>
              <a:t> </a:t>
            </a:r>
            <a:r>
              <a:rPr lang="en-US" dirty="0" err="1" smtClean="0"/>
              <a:t>Noktaları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85" y="1219200"/>
            <a:ext cx="8229600" cy="1219200"/>
          </a:xfrm>
        </p:spPr>
        <p:txBody>
          <a:bodyPr/>
          <a:lstStyle/>
          <a:p>
            <a:r>
              <a:rPr lang="en-US" dirty="0" smtClean="0"/>
              <a:t>New Narrative for Europe</a:t>
            </a:r>
          </a:p>
          <a:p>
            <a:r>
              <a:rPr lang="en-US" dirty="0" smtClean="0"/>
              <a:t>Avrupa </a:t>
            </a:r>
            <a:r>
              <a:rPr lang="en-US" dirty="0" err="1" smtClean="0"/>
              <a:t>Gençlik</a:t>
            </a:r>
            <a:r>
              <a:rPr lang="en-US" dirty="0" smtClean="0"/>
              <a:t> </a:t>
            </a:r>
            <a:r>
              <a:rPr lang="en-US" dirty="0" err="1" smtClean="0"/>
              <a:t>Hedefleri</a:t>
            </a:r>
            <a:endParaRPr lang="en-US" dirty="0" smtClean="0"/>
          </a:p>
          <a:p>
            <a:r>
              <a:rPr lang="en-US" dirty="0" err="1" smtClean="0"/>
              <a:t>Gençlik</a:t>
            </a:r>
            <a:r>
              <a:rPr lang="en-US" dirty="0" smtClean="0"/>
              <a:t> </a:t>
            </a:r>
            <a:r>
              <a:rPr lang="en-US" dirty="0" err="1" smtClean="0"/>
              <a:t>Öncelikleri</a:t>
            </a:r>
            <a:r>
              <a:rPr lang="en-US" dirty="0" smtClean="0"/>
              <a:t> (</a:t>
            </a:r>
            <a:r>
              <a:rPr lang="en-US" dirty="0" err="1" smtClean="0"/>
              <a:t>Eurobarometre</a:t>
            </a:r>
            <a:r>
              <a:rPr lang="en-US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10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85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Avrupa </a:t>
            </a:r>
            <a:r>
              <a:rPr lang="en-US" dirty="0" err="1" smtClean="0"/>
              <a:t>Gençlik</a:t>
            </a:r>
            <a:r>
              <a:rPr lang="en-US" dirty="0" smtClean="0"/>
              <a:t> </a:t>
            </a:r>
            <a:r>
              <a:rPr lang="en-US" dirty="0" err="1" smtClean="0"/>
              <a:t>Hedefleri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Avrupa Birliği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dirty="0" err="1"/>
              <a:t>G</a:t>
            </a:r>
            <a:r>
              <a:rPr lang="en-US" sz="2400" dirty="0" err="1" smtClean="0"/>
              <a:t>ençliği</a:t>
            </a:r>
            <a:r>
              <a:rPr lang="en-US" sz="2400" dirty="0" smtClean="0"/>
              <a:t> </a:t>
            </a:r>
            <a:r>
              <a:rPr lang="en-US" sz="2400" dirty="0" err="1"/>
              <a:t>İ</a:t>
            </a:r>
            <a:r>
              <a:rPr lang="en-US" sz="2400" dirty="0" err="1" smtClean="0"/>
              <a:t>rtibatlandırmak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Cinsiyet</a:t>
            </a:r>
            <a:r>
              <a:rPr lang="en-US" sz="2400" dirty="0" smtClean="0"/>
              <a:t> </a:t>
            </a:r>
            <a:r>
              <a:rPr lang="en-US" sz="2400" dirty="0" err="1"/>
              <a:t>E</a:t>
            </a:r>
            <a:r>
              <a:rPr lang="en-US" sz="2400" dirty="0" err="1" smtClean="0"/>
              <a:t>şitliği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b="1" dirty="0" err="1" smtClean="0"/>
              <a:t>Kapsayıcı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Toplumlar</a:t>
            </a:r>
            <a:endParaRPr lang="en-US" sz="2400" b="1" dirty="0" smtClean="0"/>
          </a:p>
          <a:p>
            <a:pPr>
              <a:buFont typeface="+mj-lt"/>
              <a:buAutoNum type="arabicPeriod"/>
            </a:pPr>
            <a:r>
              <a:rPr lang="en-US" sz="2400" b="1" dirty="0" err="1" smtClean="0"/>
              <a:t>Bilgilendirme</a:t>
            </a:r>
            <a:r>
              <a:rPr lang="en-US" sz="2400" b="1" dirty="0" smtClean="0"/>
              <a:t> ve </a:t>
            </a:r>
            <a:r>
              <a:rPr lang="en-US" sz="2400" b="1" dirty="0" err="1" smtClean="0"/>
              <a:t>Yapıcı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Diyalog</a:t>
            </a:r>
            <a:endParaRPr lang="en-US" sz="2400" b="1" dirty="0" smtClean="0"/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Zihinsel</a:t>
            </a:r>
            <a:r>
              <a:rPr lang="en-US" sz="2400" dirty="0" smtClean="0"/>
              <a:t> </a:t>
            </a:r>
            <a:r>
              <a:rPr lang="en-US" sz="2400" dirty="0" err="1" smtClean="0"/>
              <a:t>Sağlık</a:t>
            </a:r>
            <a:r>
              <a:rPr lang="en-US" sz="2400" dirty="0" smtClean="0"/>
              <a:t> ve </a:t>
            </a:r>
            <a:r>
              <a:rPr lang="en-US" sz="2400" dirty="0" err="1" smtClean="0"/>
              <a:t>Esenlik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Kırsaldaki</a:t>
            </a:r>
            <a:r>
              <a:rPr lang="en-US" sz="2400" dirty="0" smtClean="0"/>
              <a:t> </a:t>
            </a:r>
            <a:r>
              <a:rPr lang="en-US" sz="2400" dirty="0" err="1" smtClean="0"/>
              <a:t>Gençlerin</a:t>
            </a:r>
            <a:r>
              <a:rPr lang="en-US" sz="2400" dirty="0" smtClean="0"/>
              <a:t> </a:t>
            </a:r>
            <a:r>
              <a:rPr lang="en-US" sz="2400" dirty="0" err="1" smtClean="0"/>
              <a:t>Gelişimi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Herkes</a:t>
            </a:r>
            <a:r>
              <a:rPr lang="en-US" sz="2400" dirty="0" smtClean="0"/>
              <a:t> </a:t>
            </a:r>
            <a:r>
              <a:rPr lang="en-US" sz="2400" dirty="0" err="1"/>
              <a:t>İ</a:t>
            </a:r>
            <a:r>
              <a:rPr lang="en-US" sz="2400" dirty="0" err="1" smtClean="0"/>
              <a:t>çin</a:t>
            </a:r>
            <a:r>
              <a:rPr lang="en-US" sz="2400" dirty="0" smtClean="0"/>
              <a:t> </a:t>
            </a:r>
            <a:r>
              <a:rPr lang="en-US" sz="2400" dirty="0" err="1" smtClean="0"/>
              <a:t>Kaliteli</a:t>
            </a:r>
            <a:r>
              <a:rPr lang="en-US" sz="2400" dirty="0" smtClean="0"/>
              <a:t> </a:t>
            </a:r>
            <a:r>
              <a:rPr lang="en-US" sz="2400" dirty="0" err="1" smtClean="0"/>
              <a:t>İstihdam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Kaliteli</a:t>
            </a:r>
            <a:r>
              <a:rPr lang="en-US" sz="2400" dirty="0" smtClean="0"/>
              <a:t> </a:t>
            </a:r>
            <a:r>
              <a:rPr lang="en-US" sz="2400" dirty="0" err="1" smtClean="0"/>
              <a:t>Öğrenme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Herkes</a:t>
            </a:r>
            <a:r>
              <a:rPr lang="en-US" sz="2400" dirty="0" smtClean="0"/>
              <a:t> </a:t>
            </a:r>
            <a:r>
              <a:rPr lang="en-US" sz="2400" dirty="0" err="1" smtClean="0"/>
              <a:t>İçin</a:t>
            </a:r>
            <a:r>
              <a:rPr lang="en-US" sz="2400" dirty="0" smtClean="0"/>
              <a:t> </a:t>
            </a:r>
            <a:r>
              <a:rPr lang="en-US" sz="2400" dirty="0" err="1" smtClean="0"/>
              <a:t>Fırsatlar</a:t>
            </a:r>
            <a:r>
              <a:rPr lang="en-US" sz="2400" dirty="0" smtClean="0"/>
              <a:t> ve </a:t>
            </a:r>
            <a:r>
              <a:rPr lang="en-US" sz="2400" dirty="0" err="1" smtClean="0"/>
              <a:t>Katılım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b="1" dirty="0" err="1" smtClean="0"/>
              <a:t>Sürdürülebilir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Yeşil</a:t>
            </a:r>
            <a:r>
              <a:rPr lang="en-US" sz="2400" b="1" dirty="0" smtClean="0"/>
              <a:t> Avrupa</a:t>
            </a:r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Gençlik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Organizasyonları</a:t>
            </a:r>
            <a:r>
              <a:rPr lang="en-US" sz="2400" dirty="0" smtClean="0"/>
              <a:t> ve AB Programları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113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85" y="184826"/>
            <a:ext cx="4963115" cy="6096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Kapsayıcı</a:t>
            </a:r>
            <a:r>
              <a:rPr lang="en-US" sz="3600" dirty="0" smtClean="0"/>
              <a:t> </a:t>
            </a:r>
            <a:r>
              <a:rPr lang="en-US" sz="3600" dirty="0" err="1"/>
              <a:t>T</a:t>
            </a:r>
            <a:r>
              <a:rPr lang="en-US" sz="3600" dirty="0" err="1" smtClean="0"/>
              <a:t>oplumlar</a:t>
            </a:r>
            <a:endParaRPr lang="tr-T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19200"/>
            <a:ext cx="1790700" cy="1438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085" y="3082249"/>
            <a:ext cx="8315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Avrupa'daki gençlerin üçte biri yoksulluk ve sosyal dışlanma riski altındadır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</a:rPr>
              <a:t>Birçoğunun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sosyal 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</a:rPr>
              <a:t>haklara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erişimi yok. </a:t>
            </a:r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</a:rPr>
              <a:t>Birçoğu </a:t>
            </a:r>
            <a:r>
              <a:rPr lang="tr-TR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ayrımcılı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klara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önyargı ve nefret suçlarına maruz kalmaya devam ediyor. </a:t>
            </a:r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Göçmenlik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olgusu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</a:rPr>
              <a:t> çeşitli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sosyal ve içerme güçlükleri getirmiştir. </a:t>
            </a:r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270" y="1705561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AMAÇ: </a:t>
            </a:r>
            <a:r>
              <a:rPr lang="tr-TR" dirty="0"/>
              <a:t>Tüm gençlerin topluma dahil edilmesini sağlamak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30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553"/>
            <a:ext cx="8229600" cy="6096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Bilgilendirme</a:t>
            </a:r>
            <a:r>
              <a:rPr lang="en-US" sz="3600" dirty="0" smtClean="0"/>
              <a:t> ve </a:t>
            </a:r>
            <a:r>
              <a:rPr lang="en-US" sz="3600" dirty="0" err="1" smtClean="0"/>
              <a:t>Yapıcı</a:t>
            </a:r>
            <a:r>
              <a:rPr lang="en-US" sz="3600" dirty="0" smtClean="0"/>
              <a:t> </a:t>
            </a:r>
            <a:r>
              <a:rPr lang="en-US" sz="3600" dirty="0" err="1" smtClean="0"/>
              <a:t>Diyalog</a:t>
            </a:r>
            <a:endParaRPr lang="tr-T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981146"/>
            <a:ext cx="8229600" cy="1066800"/>
          </a:xfrm>
        </p:spPr>
        <p:txBody>
          <a:bodyPr/>
          <a:lstStyle/>
          <a:p>
            <a:r>
              <a:rPr lang="tr-TR" dirty="0"/>
              <a:t>Gençler bilginin doğruluğunu ve güvenilirliğini doğrulamakta zorlanırlar. Medya ortamında gezinmek ve yapıcı diyaloga katılmak için daha yeterli donanıma sahip olmaları gerekir.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97" y="988137"/>
            <a:ext cx="1781175" cy="1438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3770" y="1358887"/>
            <a:ext cx="6403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AMAÇ: </a:t>
            </a:r>
            <a:r>
              <a:rPr lang="tr-TR" dirty="0"/>
              <a:t>Gençlerin güvenilir bilgilere </a:t>
            </a:r>
            <a:r>
              <a:rPr lang="tr-TR" dirty="0" smtClean="0"/>
              <a:t>erişebilmelerini </a:t>
            </a:r>
            <a:r>
              <a:rPr lang="tr-TR" dirty="0"/>
              <a:t>sağlamak, bilgileri eleştirel olarak değerlendirme ve katılımcı ve yapıcı diyaloga girme yeteneklerini desteklemek.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41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85" y="184826"/>
            <a:ext cx="8229600" cy="6096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Sürdürülebilir</a:t>
            </a:r>
            <a:r>
              <a:rPr lang="en-US" sz="3600" dirty="0" smtClean="0"/>
              <a:t> </a:t>
            </a:r>
            <a:r>
              <a:rPr lang="en-US" sz="3600" dirty="0" err="1" smtClean="0"/>
              <a:t>Yeşil</a:t>
            </a:r>
            <a:r>
              <a:rPr lang="en-US" sz="3600" dirty="0" smtClean="0"/>
              <a:t> </a:t>
            </a:r>
            <a:r>
              <a:rPr lang="en-US" sz="3600" dirty="0"/>
              <a:t>A</a:t>
            </a:r>
            <a:r>
              <a:rPr lang="en-US" sz="3600" dirty="0" smtClean="0"/>
              <a:t>vrupa</a:t>
            </a:r>
            <a:endParaRPr lang="tr-TR" sz="3600" dirty="0"/>
          </a:p>
        </p:txBody>
      </p:sp>
      <p:sp>
        <p:nvSpPr>
          <p:cNvPr id="5" name="Rectangle 4"/>
          <p:cNvSpPr/>
          <p:nvPr/>
        </p:nvSpPr>
        <p:spPr>
          <a:xfrm>
            <a:off x="447085" y="3082249"/>
            <a:ext cx="8315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hızlı</a:t>
            </a:r>
            <a:r>
              <a:rPr lang="en-US" dirty="0" smtClean="0"/>
              <a:t> </a:t>
            </a:r>
            <a:r>
              <a:rPr lang="tr-TR" dirty="0" smtClean="0"/>
              <a:t>tüketiyoruz</a:t>
            </a:r>
            <a:r>
              <a:rPr lang="tr-TR" dirty="0"/>
              <a:t>. Toplumun iklim değişikliğine ve artan çevresel tehditlere karşı harekete geçmesi gerekiyor.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Sorunu</a:t>
            </a:r>
            <a:r>
              <a:rPr lang="en-US" dirty="0" smtClean="0"/>
              <a:t> </a:t>
            </a:r>
            <a:r>
              <a:rPr lang="en-US" dirty="0" err="1" smtClean="0"/>
              <a:t>çözmek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önce</a:t>
            </a:r>
            <a:r>
              <a:rPr lang="en-US" dirty="0" smtClean="0"/>
              <a:t> </a:t>
            </a:r>
            <a:r>
              <a:rPr lang="en-US" dirty="0" err="1" smtClean="0"/>
              <a:t>sorunun</a:t>
            </a:r>
            <a:r>
              <a:rPr lang="en-US" dirty="0" smtClean="0"/>
              <a:t> </a:t>
            </a:r>
            <a:r>
              <a:rPr lang="en-US" dirty="0" err="1" smtClean="0"/>
              <a:t>varlığını</a:t>
            </a:r>
            <a:r>
              <a:rPr lang="en-US" dirty="0" smtClean="0"/>
              <a:t> </a:t>
            </a:r>
            <a:r>
              <a:rPr lang="en-US" dirty="0" err="1" smtClean="0"/>
              <a:t>görmek</a:t>
            </a:r>
            <a:r>
              <a:rPr lang="en-US" dirty="0" smtClean="0"/>
              <a:t> ve </a:t>
            </a:r>
            <a:r>
              <a:rPr lang="en-US" dirty="0" err="1" smtClean="0"/>
              <a:t>kabul</a:t>
            </a:r>
            <a:r>
              <a:rPr lang="en-US" dirty="0" smtClean="0"/>
              <a:t> </a:t>
            </a:r>
            <a:r>
              <a:rPr lang="en-US" dirty="0" err="1" smtClean="0"/>
              <a:t>etmek</a:t>
            </a:r>
            <a:r>
              <a:rPr lang="en-US" dirty="0" smtClean="0"/>
              <a:t> </a:t>
            </a:r>
            <a:r>
              <a:rPr lang="en-US" dirty="0" err="1" smtClean="0"/>
              <a:t>lazım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Bu </a:t>
            </a:r>
            <a:r>
              <a:rPr lang="tr-TR" dirty="0"/>
              <a:t>yüzden gençler dahil herkes </a:t>
            </a:r>
            <a:r>
              <a:rPr lang="en-US" dirty="0" err="1" smtClean="0"/>
              <a:t>davranışları</a:t>
            </a:r>
            <a:r>
              <a:rPr lang="tr-TR" dirty="0" smtClean="0"/>
              <a:t> </a:t>
            </a:r>
            <a:r>
              <a:rPr lang="tr-TR" dirty="0"/>
              <a:t>için sorumluluk almaya ve gelecek nesillerin yaşamını etkilemeye başlamalıdır.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Sürdürülebilir </a:t>
            </a:r>
            <a:r>
              <a:rPr lang="tr-TR" dirty="0"/>
              <a:t>olmak bir seçenek değil, bir zorunluluktur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1503" y="1615172"/>
            <a:ext cx="653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AMAÇ: </a:t>
            </a:r>
            <a:r>
              <a:rPr lang="tr-TR" dirty="0"/>
              <a:t>Tüm gençlerin çevresel olarak aktif, eğitimli ve günlük yaşamlarında fark yaratabilecekleri bir topluma </a:t>
            </a:r>
            <a:r>
              <a:rPr lang="tr-TR" dirty="0" smtClean="0"/>
              <a:t>ulaş</a:t>
            </a:r>
            <a:r>
              <a:rPr lang="en-US" dirty="0" err="1" smtClean="0"/>
              <a:t>mak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28" y="1066800"/>
            <a:ext cx="17811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Gençlik</a:t>
            </a:r>
            <a:r>
              <a:rPr lang="en-US" dirty="0" smtClean="0"/>
              <a:t> </a:t>
            </a:r>
            <a:r>
              <a:rPr lang="en-US" dirty="0" err="1" smtClean="0"/>
              <a:t>Öncelikleri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err="1" smtClean="0">
                <a:solidFill>
                  <a:schemeClr val="tx1"/>
                </a:solidFill>
              </a:rPr>
              <a:t>Daha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Güçlü</a:t>
            </a:r>
            <a:r>
              <a:rPr lang="en-US" sz="2200" dirty="0">
                <a:solidFill>
                  <a:schemeClr val="tx1"/>
                </a:solidFill>
              </a:rPr>
              <a:t> ve </a:t>
            </a:r>
            <a:r>
              <a:rPr lang="en-US" sz="2200" dirty="0" err="1">
                <a:solidFill>
                  <a:schemeClr val="tx1"/>
                </a:solidFill>
              </a:rPr>
              <a:t>Daha</a:t>
            </a:r>
            <a:r>
              <a:rPr lang="en-US" sz="2200" dirty="0">
                <a:solidFill>
                  <a:schemeClr val="tx1"/>
                </a:solidFill>
              </a:rPr>
              <a:t> Birlik </a:t>
            </a:r>
            <a:r>
              <a:rPr lang="en-US" sz="2200" dirty="0" err="1" smtClean="0">
                <a:solidFill>
                  <a:schemeClr val="tx1"/>
                </a:solidFill>
              </a:rPr>
              <a:t>İçinde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bir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Avrupa’yı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Nasıl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İnşa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Ederiz</a:t>
            </a:r>
            <a:r>
              <a:rPr lang="en-US" sz="2200" dirty="0">
                <a:solidFill>
                  <a:schemeClr val="tx1"/>
                </a:solidFill>
              </a:rPr>
              <a:t>?</a:t>
            </a:r>
            <a:endParaRPr lang="tr-TR" sz="2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23" y="1905000"/>
            <a:ext cx="8630477" cy="2009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4267200"/>
            <a:ext cx="8763000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6" y="1219200"/>
            <a:ext cx="9067800" cy="2236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6" y="3733800"/>
            <a:ext cx="9111575" cy="24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01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85" y="322634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Hareketlilikler</a:t>
            </a:r>
            <a:r>
              <a:rPr lang="en-US" dirty="0" smtClean="0"/>
              <a:t> </a:t>
            </a:r>
            <a:r>
              <a:rPr lang="en-US" dirty="0" err="1" smtClean="0"/>
              <a:t>sayesinde</a:t>
            </a:r>
            <a:r>
              <a:rPr lang="en-US" dirty="0" smtClean="0"/>
              <a:t>…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9359"/>
          <a:stretch/>
        </p:blipFill>
        <p:spPr>
          <a:xfrm>
            <a:off x="447085" y="1066800"/>
            <a:ext cx="4612532" cy="41261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540213"/>
            <a:ext cx="4953000" cy="3787302"/>
          </a:xfrm>
        </p:spPr>
        <p:txBody>
          <a:bodyPr>
            <a:norm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err="1" smtClean="0"/>
              <a:t>Sorun</a:t>
            </a:r>
            <a:r>
              <a:rPr lang="en-US" dirty="0" smtClean="0"/>
              <a:t> </a:t>
            </a:r>
            <a:r>
              <a:rPr lang="en-US" dirty="0" err="1" smtClean="0"/>
              <a:t>çözme</a:t>
            </a:r>
            <a:endParaRPr lang="en-US" dirty="0" smtClean="0"/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err="1" smtClean="0"/>
              <a:t>Eleştirel</a:t>
            </a:r>
            <a:r>
              <a:rPr lang="en-US" dirty="0" smtClean="0"/>
              <a:t> </a:t>
            </a:r>
            <a:r>
              <a:rPr lang="en-US" dirty="0" err="1" smtClean="0"/>
              <a:t>düşünme</a:t>
            </a:r>
            <a:endParaRPr lang="en-US" dirty="0" smtClean="0"/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err="1" smtClean="0"/>
              <a:t>Özgüven</a:t>
            </a:r>
            <a:endParaRPr lang="en-US" dirty="0" smtClean="0"/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err="1" smtClean="0"/>
              <a:t>İstihdam</a:t>
            </a:r>
            <a:r>
              <a:rPr lang="en-US" dirty="0" smtClean="0"/>
              <a:t> </a:t>
            </a:r>
            <a:r>
              <a:rPr lang="en-US" dirty="0" err="1" smtClean="0"/>
              <a:t>edilebilirlik</a:t>
            </a:r>
            <a:endParaRPr lang="en-US" dirty="0" smtClean="0"/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öğrenme</a:t>
            </a:r>
            <a:r>
              <a:rPr lang="en-US" dirty="0" smtClean="0"/>
              <a:t> </a:t>
            </a:r>
            <a:r>
              <a:rPr lang="en-US" dirty="0" err="1" smtClean="0"/>
              <a:t>yöntemleri</a:t>
            </a:r>
            <a:endParaRPr lang="en-US" dirty="0" smtClean="0"/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Farklı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beceriler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geliştirme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Yabancı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yeterlikleri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Farklı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kültürlerde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yaşam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becerileri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edinme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yönetimi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Takım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çalışması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65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685800" y="1685925"/>
            <a:ext cx="7772400" cy="410527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indent="-187325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85800" y="1685925"/>
            <a:ext cx="7772400" cy="410527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indent="-187325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61630308"/>
              </p:ext>
            </p:extLst>
          </p:nvPr>
        </p:nvGraphicFramePr>
        <p:xfrm>
          <a:off x="457200" y="10668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8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685800" y="1685925"/>
            <a:ext cx="7772400" cy="410527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indent="-187325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85800" y="1685925"/>
            <a:ext cx="7772400" cy="410527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indent="-187325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31223128"/>
              </p:ext>
            </p:extLst>
          </p:nvPr>
        </p:nvGraphicFramePr>
        <p:xfrm>
          <a:off x="457200" y="10668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80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"/>
            <a:ext cx="3886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85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Avrupa </a:t>
            </a:r>
            <a:r>
              <a:rPr lang="en-US" dirty="0" err="1" smtClean="0"/>
              <a:t>Gençlik</a:t>
            </a:r>
            <a:r>
              <a:rPr lang="en-US" dirty="0" smtClean="0"/>
              <a:t> </a:t>
            </a:r>
            <a:r>
              <a:rPr lang="en-US" dirty="0" err="1" smtClean="0"/>
              <a:t>Stratejisi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200" y="1262300"/>
            <a:ext cx="4419600" cy="4208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243146"/>
            <a:ext cx="281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ENGAGE</a:t>
            </a:r>
          </a:p>
          <a:p>
            <a:endParaRPr lang="en-US" sz="2800" b="1" dirty="0"/>
          </a:p>
          <a:p>
            <a:r>
              <a:rPr lang="en-US" sz="2800" b="1" dirty="0" smtClean="0">
                <a:solidFill>
                  <a:srgbClr val="00B0F0"/>
                </a:solidFill>
              </a:rPr>
              <a:t>CONNECT</a:t>
            </a:r>
          </a:p>
          <a:p>
            <a:endParaRPr lang="en-US" sz="2800" b="1" dirty="0"/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EMPOWER</a:t>
            </a:r>
            <a:endParaRPr lang="tr-T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181" y="928991"/>
            <a:ext cx="80010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en-US" i="1" dirty="0" err="1" smtClean="0"/>
              <a:t>Gençlerin</a:t>
            </a:r>
            <a:r>
              <a:rPr lang="en-US" i="1" dirty="0" smtClean="0"/>
              <a:t> </a:t>
            </a:r>
            <a:r>
              <a:rPr lang="en-US" i="1" dirty="0" err="1" smtClean="0"/>
              <a:t>ekonomik</a:t>
            </a:r>
            <a:r>
              <a:rPr lang="en-US" i="1" dirty="0" smtClean="0"/>
              <a:t>, </a:t>
            </a:r>
            <a:r>
              <a:rPr lang="en-US" i="1" dirty="0" err="1" smtClean="0"/>
              <a:t>sosyal</a:t>
            </a:r>
            <a:r>
              <a:rPr lang="en-US" i="1" dirty="0" smtClean="0"/>
              <a:t>, </a:t>
            </a:r>
            <a:r>
              <a:rPr lang="en-US" i="1" dirty="0" err="1" smtClean="0"/>
              <a:t>kültürel</a:t>
            </a:r>
            <a:r>
              <a:rPr lang="en-US" i="1" dirty="0" smtClean="0"/>
              <a:t>, </a:t>
            </a:r>
            <a:r>
              <a:rPr lang="en-US" i="1" dirty="0" err="1" smtClean="0"/>
              <a:t>sivil</a:t>
            </a:r>
            <a:r>
              <a:rPr lang="en-US" i="1" dirty="0" smtClean="0"/>
              <a:t> ve </a:t>
            </a:r>
            <a:r>
              <a:rPr lang="en-US" i="1" dirty="0" err="1" smtClean="0"/>
              <a:t>politik</a:t>
            </a:r>
            <a:r>
              <a:rPr lang="en-US" i="1" dirty="0" smtClean="0"/>
              <a:t> </a:t>
            </a:r>
            <a:r>
              <a:rPr lang="en-US" i="1" dirty="0" err="1" smtClean="0"/>
              <a:t>alanlara</a:t>
            </a:r>
            <a:r>
              <a:rPr lang="en-US" i="1" dirty="0" smtClean="0"/>
              <a:t> </a:t>
            </a:r>
            <a:r>
              <a:rPr lang="en-US" i="1" dirty="0" err="1" smtClean="0"/>
              <a:t>katılımı</a:t>
            </a:r>
            <a:r>
              <a:rPr lang="en-US" i="1" dirty="0" smtClean="0"/>
              <a:t> </a:t>
            </a:r>
            <a:r>
              <a:rPr lang="en-US" i="1" dirty="0" err="1" smtClean="0"/>
              <a:t>için</a:t>
            </a:r>
            <a:r>
              <a:rPr lang="en-US" i="1" dirty="0" smtClean="0"/>
              <a:t> </a:t>
            </a:r>
            <a:r>
              <a:rPr lang="en-US" i="1" dirty="0" err="1" smtClean="0"/>
              <a:t>alternatif</a:t>
            </a:r>
            <a:r>
              <a:rPr lang="en-US" i="1" dirty="0" smtClean="0"/>
              <a:t> </a:t>
            </a:r>
            <a:r>
              <a:rPr lang="en-US" i="1" dirty="0" err="1" smtClean="0"/>
              <a:t>katılım</a:t>
            </a:r>
            <a:r>
              <a:rPr lang="en-US" i="1" dirty="0" smtClean="0"/>
              <a:t> </a:t>
            </a:r>
            <a:r>
              <a:rPr lang="en-US" i="1" dirty="0" err="1" smtClean="0"/>
              <a:t>biçimleri</a:t>
            </a:r>
            <a:r>
              <a:rPr lang="en-US" i="1" dirty="0" smtClean="0"/>
              <a:t> </a:t>
            </a:r>
            <a:r>
              <a:rPr lang="en-US" i="1" dirty="0" err="1" smtClean="0"/>
              <a:t>geliştirmek</a:t>
            </a:r>
            <a:r>
              <a:rPr lang="en-US" i="1" dirty="0" smtClean="0"/>
              <a:t>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…</a:t>
            </a:r>
            <a:r>
              <a:rPr lang="tr-TR" dirty="0" smtClean="0"/>
              <a:t>çünkü </a:t>
            </a:r>
            <a:r>
              <a:rPr lang="tr-TR" dirty="0"/>
              <a:t>bugün alınan herhangi bir karar </a:t>
            </a:r>
            <a:r>
              <a:rPr lang="en-US" dirty="0" err="1" smtClean="0"/>
              <a:t>bugünün</a:t>
            </a:r>
            <a:r>
              <a:rPr lang="en-US" dirty="0" smtClean="0"/>
              <a:t> </a:t>
            </a:r>
            <a:r>
              <a:rPr lang="tr-TR" dirty="0" smtClean="0"/>
              <a:t>genç</a:t>
            </a:r>
            <a:r>
              <a:rPr lang="en-US" dirty="0" err="1" smtClean="0"/>
              <a:t>lerini</a:t>
            </a:r>
            <a:r>
              <a:rPr lang="en-US" dirty="0" smtClean="0"/>
              <a:t> </a:t>
            </a:r>
            <a:r>
              <a:rPr lang="en-US" dirty="0" err="1" smtClean="0"/>
              <a:t>etkileyecektir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 smtClean="0"/>
              <a:t>G</a:t>
            </a:r>
            <a:r>
              <a:rPr lang="tr-TR" dirty="0" err="1" smtClean="0"/>
              <a:t>ençlerin</a:t>
            </a:r>
            <a:r>
              <a:rPr lang="tr-TR" dirty="0" smtClean="0"/>
              <a:t> </a:t>
            </a:r>
            <a:r>
              <a:rPr lang="tr-TR" dirty="0"/>
              <a:t>AB Gençlik Stratejisi ve ulusal gençlik stratejileri gibi kendilerini ilgilendiren politikaların geliştirilmesi, uygulanması ve değerlendirilmesinde söz sahibi olmaları gerek</a:t>
            </a:r>
            <a:r>
              <a:rPr lang="en-US" dirty="0" err="1"/>
              <a:t>ir.</a:t>
            </a:r>
            <a:r>
              <a:rPr lang="tr-TR" dirty="0"/>
              <a:t> </a:t>
            </a:r>
            <a:endParaRPr lang="en-US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9476"/>
          <a:stretch/>
        </p:blipFill>
        <p:spPr>
          <a:xfrm>
            <a:off x="609600" y="3200400"/>
            <a:ext cx="8305800" cy="363003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2881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KATILIN / DAHİL EDİN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68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TANIŞIN / TANIŞTIRIN</a:t>
            </a:r>
            <a:r>
              <a:rPr lang="en-US" b="1" dirty="0">
                <a:solidFill>
                  <a:srgbClr val="00B0F0"/>
                </a:solidFill>
              </a:rPr>
              <a:t/>
            </a:r>
            <a:br>
              <a:rPr lang="en-US" b="1" dirty="0">
                <a:solidFill>
                  <a:srgbClr val="00B0F0"/>
                </a:solidFill>
              </a:rPr>
            </a:b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489" r="5941"/>
          <a:stretch/>
        </p:blipFill>
        <p:spPr>
          <a:xfrm>
            <a:off x="1828800" y="3048000"/>
            <a:ext cx="5181600" cy="36403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73285"/>
            <a:ext cx="9144000" cy="304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en-US" i="1" dirty="0" err="1"/>
              <a:t>Gençlerin</a:t>
            </a:r>
            <a:r>
              <a:rPr lang="en-US" i="1" dirty="0"/>
              <a:t> </a:t>
            </a:r>
            <a:r>
              <a:rPr lang="en-US" i="1" dirty="0" err="1"/>
              <a:t>birbirleriyle</a:t>
            </a:r>
            <a:r>
              <a:rPr lang="en-US" i="1" dirty="0"/>
              <a:t> </a:t>
            </a:r>
            <a:r>
              <a:rPr lang="en-US" i="1" dirty="0" err="1"/>
              <a:t>irtibatta</a:t>
            </a:r>
            <a:r>
              <a:rPr lang="en-US" i="1" dirty="0"/>
              <a:t> </a:t>
            </a:r>
            <a:r>
              <a:rPr lang="en-US" i="1" dirty="0" err="1"/>
              <a:t>olması</a:t>
            </a:r>
            <a:r>
              <a:rPr lang="en-US" i="1" dirty="0"/>
              <a:t>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…</a:t>
            </a:r>
            <a:r>
              <a:rPr lang="en-US" dirty="0" err="1" smtClean="0"/>
              <a:t>çünkü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 smtClean="0"/>
              <a:t>ağlantılar</a:t>
            </a:r>
            <a:r>
              <a:rPr lang="tr-TR" dirty="0"/>
              <a:t>, ilişkiler ve deneyim alışverişi, dayanışma ve Avrupa Birliği'nin gelecekteki gelişimi için çok önemli bir varlıktır. Bu </a:t>
            </a:r>
            <a:r>
              <a:rPr lang="tr-TR" dirty="0" smtClean="0"/>
              <a:t>bağlantı</a:t>
            </a:r>
            <a:r>
              <a:rPr lang="en-US" dirty="0" err="1" smtClean="0"/>
              <a:t>yı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sağlayan</a:t>
            </a:r>
            <a:r>
              <a:rPr lang="en-US" dirty="0" smtClean="0"/>
              <a:t> </a:t>
            </a:r>
            <a:r>
              <a:rPr lang="en-US" dirty="0" err="1" smtClean="0"/>
              <a:t>yol</a:t>
            </a:r>
            <a:r>
              <a:rPr lang="en-US" dirty="0" smtClean="0"/>
              <a:t> </a:t>
            </a:r>
            <a:r>
              <a:rPr lang="en-US" dirty="0" err="1" smtClean="0"/>
              <a:t>hareketliliklerdir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tr-TR" sz="1600" dirty="0" smtClean="0"/>
              <a:t>değişim</a:t>
            </a:r>
            <a:r>
              <a:rPr lang="tr-TR" sz="1600" dirty="0"/>
              <a:t>, işbirliği, kültürel ve sivil </a:t>
            </a:r>
            <a:r>
              <a:rPr lang="en-US" sz="1600" dirty="0" err="1" smtClean="0"/>
              <a:t>faaliyetleri</a:t>
            </a:r>
            <a:r>
              <a:rPr lang="tr-TR" sz="1600" dirty="0" smtClean="0"/>
              <a:t> </a:t>
            </a:r>
            <a:r>
              <a:rPr lang="tr-TR" sz="1600" dirty="0"/>
              <a:t>deneyimleme </a:t>
            </a:r>
            <a:r>
              <a:rPr lang="tr-TR" sz="1600" dirty="0" smtClean="0"/>
              <a:t>fırsatları </a:t>
            </a:r>
            <a:endParaRPr lang="en-US" dirty="0" smtClean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dirty="0" smtClean="0"/>
              <a:t>…</a:t>
            </a:r>
            <a:r>
              <a:rPr lang="en-US" dirty="0" err="1" smtClean="0"/>
              <a:t>çünkü</a:t>
            </a:r>
            <a:r>
              <a:rPr lang="en-US" dirty="0" smtClean="0"/>
              <a:t> </a:t>
            </a:r>
            <a:r>
              <a:rPr lang="en-US" dirty="0" err="1" smtClean="0"/>
              <a:t>hareketlilikler</a:t>
            </a:r>
            <a:r>
              <a:rPr lang="en-US" dirty="0" smtClean="0"/>
              <a:t>  </a:t>
            </a:r>
            <a:r>
              <a:rPr lang="en-US" dirty="0" err="1" smtClean="0"/>
              <a:t>gençlerin</a:t>
            </a:r>
            <a:r>
              <a:rPr lang="en-US" dirty="0" smtClean="0"/>
              <a:t> k</a:t>
            </a:r>
            <a:r>
              <a:rPr lang="tr-TR" dirty="0" err="1" smtClean="0"/>
              <a:t>işisel</a:t>
            </a:r>
            <a:r>
              <a:rPr lang="tr-TR" dirty="0"/>
              <a:t>, sosyal ve </a:t>
            </a:r>
            <a:r>
              <a:rPr lang="en-US" dirty="0" err="1" smtClean="0"/>
              <a:t>vatandaşlık</a:t>
            </a:r>
            <a:r>
              <a:rPr lang="en-US" dirty="0" smtClean="0"/>
              <a:t> </a:t>
            </a:r>
            <a:r>
              <a:rPr lang="en-US" dirty="0" err="1" smtClean="0"/>
              <a:t>becerilerini</a:t>
            </a:r>
            <a:r>
              <a:rPr lang="tr-TR" dirty="0" smtClean="0"/>
              <a:t> </a:t>
            </a:r>
            <a:r>
              <a:rPr lang="tr-TR" dirty="0"/>
              <a:t>yeterliliklerini geliştirmelerine ve güçlendirmelerine, eleştirel düşünme ve yaratıcılıklarını geliştirmelerine, istihdam edilebilirliği geliştirmelerine ve aktif Avrupa vatandaşları olmalarına olanak tanır.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13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GÜÇLENİN / GÜÇLENDİRİN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048000"/>
            <a:ext cx="4843463" cy="381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532" y="838200"/>
            <a:ext cx="8844064" cy="3124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“</a:t>
            </a:r>
            <a:r>
              <a:rPr lang="en-US" i="1" dirty="0" err="1"/>
              <a:t>Gençleri</a:t>
            </a:r>
            <a:r>
              <a:rPr lang="en-US" i="1" dirty="0"/>
              <a:t>,</a:t>
            </a:r>
            <a:r>
              <a:rPr lang="tr-TR" i="1" dirty="0"/>
              <a:t> </a:t>
            </a:r>
            <a:r>
              <a:rPr lang="tr-TR" i="1" dirty="0"/>
              <a:t>kendi yaşamlarının sorumluluğunu üstlenmeye teşvik </a:t>
            </a:r>
            <a:r>
              <a:rPr lang="tr-TR" i="1" dirty="0"/>
              <a:t>etmek</a:t>
            </a:r>
            <a:r>
              <a:rPr lang="en-US" i="1" dirty="0" smtClean="0"/>
              <a:t>”</a:t>
            </a:r>
          </a:p>
          <a:p>
            <a:pPr marL="0" indent="0">
              <a:buNone/>
            </a:pPr>
            <a:endParaRPr lang="en-US" sz="500" i="1" dirty="0"/>
          </a:p>
          <a:p>
            <a:pPr marL="0" indent="0">
              <a:buNone/>
            </a:pPr>
            <a:r>
              <a:rPr lang="en-US" dirty="0" smtClean="0"/>
              <a:t>…</a:t>
            </a:r>
            <a:r>
              <a:rPr lang="tr-TR" dirty="0" smtClean="0"/>
              <a:t>gençler </a:t>
            </a:r>
            <a:r>
              <a:rPr lang="tr-TR" dirty="0"/>
              <a:t>sosyal haklarına erişimde güçlükler, sosyal dışlanma ve ayrımcılık ile sahte haber ve propagandadan kaynaklanan tehditler gibi </a:t>
            </a:r>
            <a:r>
              <a:rPr lang="tr-TR" dirty="0" smtClean="0"/>
              <a:t>zorluklarla </a:t>
            </a:r>
            <a:r>
              <a:rPr lang="tr-TR" dirty="0"/>
              <a:t>karşı karşıyadır.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</a:t>
            </a:r>
            <a:r>
              <a:rPr lang="en-US" dirty="0" err="1" smtClean="0"/>
              <a:t>Ülkeler</a:t>
            </a:r>
            <a:r>
              <a:rPr lang="en-US" dirty="0" smtClean="0"/>
              <a:t> </a:t>
            </a:r>
            <a:r>
              <a:rPr lang="en-US" dirty="0" err="1" smtClean="0"/>
              <a:t>gençlik</a:t>
            </a:r>
            <a:r>
              <a:rPr lang="en-US" dirty="0" smtClean="0"/>
              <a:t> </a:t>
            </a:r>
            <a:r>
              <a:rPr lang="en-US" dirty="0" err="1" smtClean="0"/>
              <a:t>çalışmalarından</a:t>
            </a:r>
            <a:r>
              <a:rPr lang="en-US" dirty="0" smtClean="0"/>
              <a:t> </a:t>
            </a:r>
            <a:r>
              <a:rPr lang="en-US" dirty="0" err="1" smtClean="0"/>
              <a:t>faydalanarak</a:t>
            </a:r>
            <a:r>
              <a:rPr lang="en-US" dirty="0" smtClean="0"/>
              <a:t> </a:t>
            </a:r>
            <a:r>
              <a:rPr lang="en-US" dirty="0" err="1" smtClean="0"/>
              <a:t>gençlerin</a:t>
            </a:r>
            <a:r>
              <a:rPr lang="en-US" dirty="0"/>
              <a:t> </a:t>
            </a:r>
            <a:r>
              <a:rPr lang="en-US" dirty="0" err="1" smtClean="0"/>
              <a:t>yaşamsal</a:t>
            </a:r>
            <a:r>
              <a:rPr lang="en-US" dirty="0" smtClean="0"/>
              <a:t> </a:t>
            </a:r>
            <a:r>
              <a:rPr lang="en-US" dirty="0" err="1" smtClean="0"/>
              <a:t>kişisel</a:t>
            </a:r>
            <a:r>
              <a:rPr lang="en-US" dirty="0" smtClean="0"/>
              <a:t>, </a:t>
            </a:r>
            <a:r>
              <a:rPr lang="en-US" dirty="0" err="1" smtClean="0"/>
              <a:t>sosyal</a:t>
            </a:r>
            <a:r>
              <a:rPr lang="en-US" dirty="0" smtClean="0"/>
              <a:t> ve </a:t>
            </a:r>
            <a:r>
              <a:rPr lang="en-US" dirty="0" err="1" smtClean="0"/>
              <a:t>profesyonel</a:t>
            </a:r>
            <a:r>
              <a:rPr lang="en-US" dirty="0" smtClean="0"/>
              <a:t> </a:t>
            </a:r>
            <a:r>
              <a:rPr lang="en-US" dirty="0" err="1" smtClean="0"/>
              <a:t>beceriler</a:t>
            </a:r>
            <a:r>
              <a:rPr lang="en-US" dirty="0" smtClean="0"/>
              <a:t> </a:t>
            </a:r>
            <a:r>
              <a:rPr lang="en-US" dirty="0" err="1" smtClean="0"/>
              <a:t>edinmelerine</a:t>
            </a:r>
            <a:r>
              <a:rPr lang="en-US" dirty="0" smtClean="0"/>
              <a:t> </a:t>
            </a:r>
            <a:r>
              <a:rPr lang="en-US" dirty="0" err="1" smtClean="0"/>
              <a:t>katkıda</a:t>
            </a:r>
            <a:r>
              <a:rPr lang="en-US" dirty="0" smtClean="0"/>
              <a:t> </a:t>
            </a:r>
            <a:r>
              <a:rPr lang="en-US" dirty="0" err="1" smtClean="0"/>
              <a:t>bulunur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600" dirty="0" err="1"/>
              <a:t>takım</a:t>
            </a:r>
            <a:r>
              <a:rPr lang="en-US" sz="1600" dirty="0"/>
              <a:t> </a:t>
            </a:r>
            <a:r>
              <a:rPr lang="tr-TR" sz="1600" dirty="0"/>
              <a:t>çalışması</a:t>
            </a:r>
            <a:r>
              <a:rPr lang="tr-TR" sz="1600" dirty="0"/>
              <a:t>, liderlik, kültürler arası yeterlilikler, proje yönetimi, problem çözme ve eleştirel </a:t>
            </a:r>
            <a:r>
              <a:rPr lang="tr-TR" sz="1600" dirty="0" smtClean="0"/>
              <a:t>düşünme</a:t>
            </a:r>
            <a:r>
              <a:rPr lang="en-US" sz="1600" dirty="0" smtClean="0"/>
              <a:t>, </a:t>
            </a:r>
            <a:r>
              <a:rPr lang="en-US" sz="1600" dirty="0" err="1" smtClean="0"/>
              <a:t>istihdam</a:t>
            </a:r>
            <a:r>
              <a:rPr lang="en-US" sz="1600" dirty="0" smtClean="0"/>
              <a:t> </a:t>
            </a:r>
            <a:r>
              <a:rPr lang="en-US" sz="1600" dirty="0" err="1" smtClean="0"/>
              <a:t>edilebilirlik</a:t>
            </a:r>
            <a:r>
              <a:rPr lang="tr-TR" sz="1600" dirty="0" smtClean="0"/>
              <a:t> </a:t>
            </a:r>
            <a:r>
              <a:rPr lang="tr-TR" sz="1600" dirty="0"/>
              <a:t>gibi</a:t>
            </a:r>
            <a:r>
              <a:rPr lang="en-US" sz="1600" dirty="0" smtClean="0"/>
              <a:t>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</a:t>
            </a:r>
            <a:r>
              <a:rPr lang="en-US" dirty="0" err="1"/>
              <a:t>Ülkeler</a:t>
            </a:r>
            <a:r>
              <a:rPr lang="en-US" dirty="0"/>
              <a:t> </a:t>
            </a:r>
            <a:r>
              <a:rPr lang="en-US" dirty="0" err="1"/>
              <a:t>yaygın</a:t>
            </a:r>
            <a:r>
              <a:rPr lang="en-US" dirty="0"/>
              <a:t> ve </a:t>
            </a:r>
            <a:r>
              <a:rPr lang="en-US" dirty="0" err="1"/>
              <a:t>sargın</a:t>
            </a:r>
            <a:r>
              <a:rPr lang="en-US" dirty="0"/>
              <a:t> </a:t>
            </a:r>
            <a:r>
              <a:rPr lang="en-US" dirty="0" err="1"/>
              <a:t>öğrenmeyi</a:t>
            </a:r>
            <a:r>
              <a:rPr lang="en-US" dirty="0"/>
              <a:t> </a:t>
            </a:r>
            <a:r>
              <a:rPr lang="en-US" dirty="0" err="1"/>
              <a:t>tanımalıdır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1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6501</TotalTime>
  <Words>448</Words>
  <Application>Microsoft Office PowerPoint</Application>
  <PresentationFormat>On-screen Show (4:3)</PresentationFormat>
  <Paragraphs>85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</vt:lpstr>
      <vt:lpstr>Calibri</vt:lpstr>
      <vt:lpstr>Kelson Sans Light</vt:lpstr>
      <vt:lpstr>Office Theme</vt:lpstr>
      <vt:lpstr>ERASMUS+ ve ESC’de GENÇLER İÇİN FIRSATLAR  ve  AVRUPA GENÇLİK STRATEJİSİ </vt:lpstr>
      <vt:lpstr>Hareketlilikler sayesinde…</vt:lpstr>
      <vt:lpstr>PowerPoint Presentation</vt:lpstr>
      <vt:lpstr>PowerPoint Presentation</vt:lpstr>
      <vt:lpstr>PowerPoint Presentation</vt:lpstr>
      <vt:lpstr>Avrupa Gençlik Stratejisi</vt:lpstr>
      <vt:lpstr>KATILIN / DAHİL EDİN</vt:lpstr>
      <vt:lpstr>TANIŞIN / TANIŞTIRIN </vt:lpstr>
      <vt:lpstr>GÜÇLENİN / GÜÇLENDİRİN</vt:lpstr>
      <vt:lpstr>Çağrının Çıkış Noktaları</vt:lpstr>
      <vt:lpstr>Avrupa Gençlik Hedefleri</vt:lpstr>
      <vt:lpstr>Kapsayıcı Toplumlar</vt:lpstr>
      <vt:lpstr>Bilgilendirme ve Yapıcı Diyalog</vt:lpstr>
      <vt:lpstr>Sürdürülebilir Yeşil Avrupa</vt:lpstr>
      <vt:lpstr> Gençlik Öncelikleri  Daha Güçlü ve Daha Birlik İçinde bir Avrupa’yı Nasıl İnşa Ederiz?</vt:lpstr>
      <vt:lpstr>PowerPoint Presentation</vt:lpstr>
      <vt:lpstr>PowerPoint Presentation</vt:lpstr>
    </vt:vector>
  </TitlesOfParts>
  <Company>Eksel İletişim Danışmanlığı A.Ş.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Rana Kasapoğlu</dc:creator>
  <cp:lastModifiedBy>Rana Kasapoğlu</cp:lastModifiedBy>
  <cp:revision>642</cp:revision>
  <cp:lastPrinted>2016-08-31T10:49:26Z</cp:lastPrinted>
  <dcterms:created xsi:type="dcterms:W3CDTF">2013-12-19T14:43:13Z</dcterms:created>
  <dcterms:modified xsi:type="dcterms:W3CDTF">2020-06-18T21:42:23Z</dcterms:modified>
</cp:coreProperties>
</file>